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30"/>
  </p:notesMasterIdLst>
  <p:handoutMasterIdLst>
    <p:handoutMasterId r:id="rId31"/>
  </p:handoutMasterIdLst>
  <p:sldIdLst>
    <p:sldId id="273" r:id="rId4"/>
    <p:sldId id="272" r:id="rId5"/>
    <p:sldId id="275" r:id="rId6"/>
    <p:sldId id="331" r:id="rId7"/>
    <p:sldId id="328" r:id="rId8"/>
    <p:sldId id="335" r:id="rId9"/>
    <p:sldId id="336" r:id="rId10"/>
    <p:sldId id="329" r:id="rId11"/>
    <p:sldId id="337" r:id="rId12"/>
    <p:sldId id="348" r:id="rId13"/>
    <p:sldId id="357" r:id="rId14"/>
    <p:sldId id="349" r:id="rId15"/>
    <p:sldId id="350" r:id="rId16"/>
    <p:sldId id="351" r:id="rId17"/>
    <p:sldId id="352" r:id="rId18"/>
    <p:sldId id="353" r:id="rId19"/>
    <p:sldId id="354" r:id="rId20"/>
    <p:sldId id="355" r:id="rId21"/>
    <p:sldId id="356" r:id="rId22"/>
    <p:sldId id="358" r:id="rId23"/>
    <p:sldId id="359" r:id="rId24"/>
    <p:sldId id="330" r:id="rId25"/>
    <p:sldId id="341" r:id="rId26"/>
    <p:sldId id="360" r:id="rId27"/>
    <p:sldId id="362" r:id="rId28"/>
    <p:sldId id="264"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a:srgbClr val="7DB1B6"/>
    <a:srgbClr val="B0D0CE"/>
    <a:srgbClr val="FFFFFF"/>
    <a:srgbClr val="86C0BD"/>
    <a:srgbClr val="FAFCFC"/>
    <a:srgbClr val="F2F8F8"/>
    <a:srgbClr val="416C79"/>
    <a:srgbClr val="9BBEC9"/>
    <a:srgbClr val="304F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26" autoAdjust="0"/>
    <p:restoredTop sz="94660"/>
  </p:normalViewPr>
  <p:slideViewPr>
    <p:cSldViewPr snapToGrid="0">
      <p:cViewPr>
        <p:scale>
          <a:sx n="100" d="100"/>
          <a:sy n="100" d="100"/>
        </p:scale>
        <p:origin x="294" y="30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handoutMaster" Target="handoutMasters/handoutMaster1.xml"/><Relationship Id="rId30" Type="http://schemas.openxmlformats.org/officeDocument/2006/relationships/notesMaster" Target="notesMasters/notesMaster1.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微软雅黑 Light" panose="020B0502040204020203" pitchFamily="34" charset="-122"/>
              <a:ea typeface="微软雅黑 Light" panose="020B0502040204020203"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Light" panose="020B0502040204020203" pitchFamily="34" charset="-122"/>
                <a:ea typeface="微软雅黑 Light" panose="020B0502040204020203" pitchFamily="34" charset="-122"/>
              </a:rPr>
            </a:fld>
            <a:endParaRPr lang="zh-CN" altLang="en-US" dirty="0">
              <a:latin typeface="微软雅黑 Light" panose="020B0502040204020203" pitchFamily="34" charset="-122"/>
              <a:ea typeface="微软雅黑 Light" panose="020B0502040204020203"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latin typeface="微软雅黑 Light" panose="020B0502040204020203" pitchFamily="34" charset="-122"/>
              <a:ea typeface="微软雅黑 Light" panose="020B0502040204020203"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Light" panose="020B0502040204020203" pitchFamily="34" charset="-122"/>
                <a:ea typeface="微软雅黑 Light" panose="020B0502040204020203" pitchFamily="34" charset="-122"/>
              </a:rPr>
            </a:fld>
            <a:endParaRPr lang="zh-CN" altLang="en-US" dirty="0">
              <a:latin typeface="微软雅黑 Light" panose="020B0502040204020203" pitchFamily="34" charset="-122"/>
              <a:ea typeface="微软雅黑 Light" panose="020B0502040204020203" pitchFamily="3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Light" panose="020B0502040204020203" pitchFamily="34" charset="-122"/>
                <a:ea typeface="微软雅黑 Light" panose="020B0502040204020203"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Light" panose="020B0502040204020203" pitchFamily="34" charset="-122"/>
                <a:ea typeface="微软雅黑 Light" panose="020B0502040204020203" pitchFamily="34" charset="-122"/>
              </a:defRPr>
            </a:lvl1pPr>
          </a:lstStyle>
          <a:p>
            <a:fld id="{D2A48B96-639E-45A3-A0BA-2464DFDB1FAA}"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Light" panose="020B0502040204020203" pitchFamily="34" charset="-122"/>
                <a:ea typeface="微软雅黑 Light" panose="020B0502040204020203"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Light" panose="020B0502040204020203" pitchFamily="34" charset="-122"/>
                <a:ea typeface="微软雅黑 Light" panose="020B0502040204020203" pitchFamily="34" charset="-122"/>
              </a:defRPr>
            </a:lvl1pPr>
          </a:lstStyle>
          <a:p>
            <a:fld id="{A6837353-30EB-4A48-80EB-173D804AEFBD}"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200" kern="1200">
        <a:solidFill>
          <a:schemeClr val="tx1"/>
        </a:solidFill>
        <a:latin typeface="微软雅黑 Light" panose="020B0502040204020203" pitchFamily="34" charset="-122"/>
        <a:ea typeface="微软雅黑 Light" panose="020B0502040204020203" pitchFamily="34" charset="-122"/>
        <a:cs typeface="+mn-cs"/>
      </a:defRPr>
    </a:lvl2pPr>
    <a:lvl3pPr marL="914400" algn="l" defTabSz="914400" rtl="0" eaLnBrk="1" latinLnBrk="0" hangingPunct="1">
      <a:defRPr sz="1200" kern="1200">
        <a:solidFill>
          <a:schemeClr val="tx1"/>
        </a:solidFill>
        <a:latin typeface="微软雅黑 Light" panose="020B0502040204020203" pitchFamily="34" charset="-122"/>
        <a:ea typeface="微软雅黑 Light" panose="020B0502040204020203" pitchFamily="34" charset="-122"/>
        <a:cs typeface="+mn-cs"/>
      </a:defRPr>
    </a:lvl3pPr>
    <a:lvl4pPr marL="1371600" algn="l" defTabSz="914400" rtl="0" eaLnBrk="1" latinLnBrk="0" hangingPunct="1">
      <a:defRPr sz="1200" kern="1200">
        <a:solidFill>
          <a:schemeClr val="tx1"/>
        </a:solidFill>
        <a:latin typeface="微软雅黑 Light" panose="020B0502040204020203" pitchFamily="34" charset="-122"/>
        <a:ea typeface="微软雅黑 Light" panose="020B0502040204020203" pitchFamily="34" charset="-122"/>
        <a:cs typeface="+mn-cs"/>
      </a:defRPr>
    </a:lvl4pPr>
    <a:lvl5pPr marL="1828800" algn="l" defTabSz="914400" rtl="0" eaLnBrk="1" latinLnBrk="0" hangingPunct="1">
      <a:defRPr sz="1200" kern="1200">
        <a:solidFill>
          <a:schemeClr val="tx1"/>
        </a:solidFill>
        <a:latin typeface="微软雅黑 Light" panose="020B0502040204020203" pitchFamily="34" charset="-122"/>
        <a:ea typeface="微软雅黑 Light" panose="020B0502040204020203"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04D81A98-123E-43A1-948A-35EE7E25932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81BFDB-AB72-4E61-AD93-1F0B7B7DB274}"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4D81A98-123E-43A1-948A-35EE7E25932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81BFDB-AB72-4E61-AD93-1F0B7B7DB27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4D81A98-123E-43A1-948A-35EE7E25932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81BFDB-AB72-4E61-AD93-1F0B7B7DB274}"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A27DE56F-97BC-45AD-919B-E3BF4153A6C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7E032E2-F31A-44CF-9F48-F4EC86D75B67}" type="slidenum">
              <a:rPr lang="zh-CN" altLang="en-US" smtClean="0"/>
            </a:fld>
            <a:endParaRPr lang="zh-CN" altLang="en-US"/>
          </a:p>
        </p:txBody>
      </p:sp>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171700"/>
            <a:ext cx="12192000" cy="4686300"/>
          </a:xfrm>
          <a:prstGeom prst="rect">
            <a:avLst/>
          </a:prstGeom>
          <a:solidFill>
            <a:srgbClr val="72A5FD"/>
          </a:solidFill>
        </p:spPr>
      </p:pic>
      <p:sp>
        <p:nvSpPr>
          <p:cNvPr id="11" name="矩形 10"/>
          <p:cNvSpPr/>
          <p:nvPr userDrawn="1"/>
        </p:nvSpPr>
        <p:spPr>
          <a:xfrm>
            <a:off x="0" y="-1"/>
            <a:ext cx="12192000" cy="4343401"/>
          </a:xfrm>
          <a:prstGeom prst="rect">
            <a:avLst/>
          </a:prstGeom>
          <a:gradFill>
            <a:gsLst>
              <a:gs pos="72548">
                <a:srgbClr val="6D99E0">
                  <a:alpha val="80000"/>
                </a:srgbClr>
              </a:gs>
              <a:gs pos="0">
                <a:srgbClr val="396EBD"/>
              </a:gs>
              <a:gs pos="97345">
                <a:srgbClr val="72A5FD">
                  <a:alpha val="0"/>
                </a:srgbClr>
              </a:gs>
              <a:gs pos="60000">
                <a:srgbClr val="6A93D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04D81A98-123E-43A1-948A-35EE7E25932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81BFDB-AB72-4E61-AD93-1F0B7B7DB27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4D81A98-123E-43A1-948A-35EE7E25932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81BFDB-AB72-4E61-AD93-1F0B7B7DB274}" type="slidenum">
              <a:rPr lang="zh-CN" altLang="en-US" smtClean="0"/>
            </a:fld>
            <a:endParaRPr lang="zh-CN" altLang="en-US"/>
          </a:p>
        </p:txBody>
      </p:sp>
      <p:sp>
        <p:nvSpPr>
          <p:cNvPr id="8" name="直角三角形 7"/>
          <p:cNvSpPr/>
          <p:nvPr userDrawn="1"/>
        </p:nvSpPr>
        <p:spPr>
          <a:xfrm rot="10800000" flipH="1" flipV="1">
            <a:off x="0" y="3908638"/>
            <a:ext cx="5662431" cy="2949360"/>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9" name="直角三角形 8"/>
          <p:cNvSpPr/>
          <p:nvPr userDrawn="1"/>
        </p:nvSpPr>
        <p:spPr>
          <a:xfrm rot="10800000" flipH="1" flipV="1">
            <a:off x="0" y="3982495"/>
            <a:ext cx="4021777" cy="2875504"/>
          </a:xfrm>
          <a:prstGeom prst="rtTriangle">
            <a:avLst/>
          </a:prstGeom>
          <a:solidFill>
            <a:srgbClr val="B0D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10" name="直角三角形 9"/>
          <p:cNvSpPr/>
          <p:nvPr userDrawn="1"/>
        </p:nvSpPr>
        <p:spPr>
          <a:xfrm rot="10800000" flipH="1" flipV="1">
            <a:off x="0" y="3982495"/>
            <a:ext cx="2737321" cy="2875504"/>
          </a:xfrm>
          <a:prstGeom prst="rtTriangle">
            <a:avLst/>
          </a:prstGeom>
          <a:solidFill>
            <a:srgbClr val="7DB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11" name="直角三角形 10"/>
          <p:cNvSpPr/>
          <p:nvPr userDrawn="1"/>
        </p:nvSpPr>
        <p:spPr>
          <a:xfrm flipH="1" flipV="1">
            <a:off x="6529568" y="1"/>
            <a:ext cx="5662431" cy="2949360"/>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12" name="直角三角形 11"/>
          <p:cNvSpPr/>
          <p:nvPr userDrawn="1"/>
        </p:nvSpPr>
        <p:spPr>
          <a:xfrm flipH="1" flipV="1">
            <a:off x="8170222" y="0"/>
            <a:ext cx="4021777" cy="2875504"/>
          </a:xfrm>
          <a:prstGeom prst="rtTriangle">
            <a:avLst/>
          </a:prstGeom>
          <a:solidFill>
            <a:srgbClr val="B0D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13" name="直角三角形 12"/>
          <p:cNvSpPr/>
          <p:nvPr userDrawn="1"/>
        </p:nvSpPr>
        <p:spPr>
          <a:xfrm flipH="1" flipV="1">
            <a:off x="9454678" y="0"/>
            <a:ext cx="2737321" cy="2875504"/>
          </a:xfrm>
          <a:prstGeom prst="rtTriangle">
            <a:avLst/>
          </a:prstGeom>
          <a:solidFill>
            <a:srgbClr val="7DB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7" name="矩形 6"/>
          <p:cNvSpPr/>
          <p:nvPr userDrawn="1"/>
        </p:nvSpPr>
        <p:spPr>
          <a:xfrm>
            <a:off x="226291" y="218209"/>
            <a:ext cx="11739418" cy="6421582"/>
          </a:xfrm>
          <a:prstGeom prst="rect">
            <a:avLst/>
          </a:prstGeom>
          <a:solidFill>
            <a:schemeClr val="bg1"/>
          </a:solidFill>
          <a:ln>
            <a:solidFill>
              <a:srgbClr val="7DB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04D81A98-123E-43A1-948A-35EE7E25932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81BFDB-AB72-4E61-AD93-1F0B7B7DB27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04D81A98-123E-43A1-948A-35EE7E25932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81BFDB-AB72-4E61-AD93-1F0B7B7DB27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04D81A98-123E-43A1-948A-35EE7E25932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781BFDB-AB72-4E61-AD93-1F0B7B7DB27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4D81A98-123E-43A1-948A-35EE7E25932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781BFDB-AB72-4E61-AD93-1F0B7B7DB27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4D81A98-123E-43A1-948A-35EE7E25932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781BFDB-AB72-4E61-AD93-1F0B7B7DB27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4D81A98-123E-43A1-948A-35EE7E25932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81BFDB-AB72-4E61-AD93-1F0B7B7DB27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4D81A98-123E-43A1-948A-35EE7E25932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81BFDB-AB72-4E61-AD93-1F0B7B7DB27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4D81A98-123E-43A1-948A-35EE7E25932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81BFDB-AB72-4E61-AD93-1F0B7B7DB274}"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4D81A98-123E-43A1-948A-35EE7E25932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81BFDB-AB72-4E61-AD93-1F0B7B7DB274}"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4D81A98-123E-43A1-948A-35EE7E25932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81BFDB-AB72-4E61-AD93-1F0B7B7DB27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04D81A98-123E-43A1-948A-35EE7E25932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81BFDB-AB72-4E61-AD93-1F0B7B7DB27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04D81A98-123E-43A1-948A-35EE7E25932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81BFDB-AB72-4E61-AD93-1F0B7B7DB27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04D81A98-123E-43A1-948A-35EE7E25932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781BFDB-AB72-4E61-AD93-1F0B7B7DB27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4D81A98-123E-43A1-948A-35EE7E25932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781BFDB-AB72-4E61-AD93-1F0B7B7DB27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4D81A98-123E-43A1-948A-35EE7E25932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781BFDB-AB72-4E61-AD93-1F0B7B7DB27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4D81A98-123E-43A1-948A-35EE7E25932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81BFDB-AB72-4E61-AD93-1F0B7B7DB27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4D81A98-123E-43A1-948A-35EE7E25932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81BFDB-AB72-4E61-AD93-1F0B7B7DB27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2" Type="http://schemas.openxmlformats.org/officeDocument/2006/relationships/theme" Target="../theme/theme2.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Light" panose="020B0502040204020203" pitchFamily="34" charset="-122"/>
                <a:ea typeface="微软雅黑 Light" panose="020B0502040204020203" pitchFamily="34" charset="-122"/>
              </a:defRPr>
            </a:lvl1pPr>
          </a:lstStyle>
          <a:p>
            <a:fld id="{04D81A98-123E-43A1-948A-35EE7E259328}"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Light" panose="020B0502040204020203" pitchFamily="34" charset="-122"/>
                <a:ea typeface="微软雅黑 Light" panose="020B0502040204020203"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Light" panose="020B0502040204020203" pitchFamily="34" charset="-122"/>
                <a:ea typeface="微软雅黑 Light" panose="020B0502040204020203" pitchFamily="34" charset="-122"/>
              </a:defRPr>
            </a:lvl1pPr>
          </a:lstStyle>
          <a:p>
            <a:fld id="{F781BFDB-AB72-4E61-AD93-1F0B7B7DB27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Light" panose="020B0502040204020203" pitchFamily="34" charset="-122"/>
                <a:ea typeface="微软雅黑 Light" panose="020B0502040204020203" pitchFamily="34" charset="-122"/>
              </a:defRPr>
            </a:lvl1pPr>
          </a:lstStyle>
          <a:p>
            <a:fld id="{04D81A98-123E-43A1-948A-35EE7E259328}"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Light" panose="020B0502040204020203" pitchFamily="34" charset="-122"/>
                <a:ea typeface="微软雅黑 Light" panose="020B0502040204020203"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Light" panose="020B0502040204020203" pitchFamily="34" charset="-122"/>
                <a:ea typeface="微软雅黑 Light" panose="020B0502040204020203" pitchFamily="34" charset="-122"/>
              </a:defRPr>
            </a:lvl1pPr>
          </a:lstStyle>
          <a:p>
            <a:fld id="{F781BFDB-AB72-4E61-AD93-1F0B7B7DB27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6.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7.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8.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9.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0.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1.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2.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14.png"/><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16.png"/><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18.png"/><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直角三角形 21"/>
          <p:cNvSpPr/>
          <p:nvPr/>
        </p:nvSpPr>
        <p:spPr>
          <a:xfrm rot="10800000" flipH="1" flipV="1">
            <a:off x="0" y="3908638"/>
            <a:ext cx="5662431" cy="2949360"/>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23" name="直角三角形 22"/>
          <p:cNvSpPr/>
          <p:nvPr/>
        </p:nvSpPr>
        <p:spPr>
          <a:xfrm rot="10800000" flipH="1" flipV="1">
            <a:off x="0" y="3982495"/>
            <a:ext cx="4021777" cy="2875504"/>
          </a:xfrm>
          <a:prstGeom prst="rtTriangle">
            <a:avLst/>
          </a:prstGeom>
          <a:solidFill>
            <a:srgbClr val="B0D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24" name="直角三角形 23"/>
          <p:cNvSpPr/>
          <p:nvPr/>
        </p:nvSpPr>
        <p:spPr>
          <a:xfrm rot="10800000" flipH="1" flipV="1">
            <a:off x="0" y="3982495"/>
            <a:ext cx="2737321" cy="2875504"/>
          </a:xfrm>
          <a:prstGeom prst="rtTriangle">
            <a:avLst/>
          </a:prstGeom>
          <a:solidFill>
            <a:srgbClr val="7DB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21" name="矩形 20"/>
          <p:cNvSpPr/>
          <p:nvPr/>
        </p:nvSpPr>
        <p:spPr>
          <a:xfrm>
            <a:off x="420255" y="779318"/>
            <a:ext cx="11351491" cy="5299364"/>
          </a:xfrm>
          <a:prstGeom prst="rect">
            <a:avLst/>
          </a:prstGeom>
          <a:solidFill>
            <a:schemeClr val="bg1"/>
          </a:solidFill>
          <a:ln>
            <a:solidFill>
              <a:srgbClr val="7DB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9" name="直角三角形 8"/>
          <p:cNvSpPr/>
          <p:nvPr/>
        </p:nvSpPr>
        <p:spPr>
          <a:xfrm flipH="1" flipV="1">
            <a:off x="6529568" y="1"/>
            <a:ext cx="5662431" cy="2949360"/>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10" name="直角三角形 9"/>
          <p:cNvSpPr/>
          <p:nvPr/>
        </p:nvSpPr>
        <p:spPr>
          <a:xfrm flipH="1" flipV="1">
            <a:off x="8170222" y="0"/>
            <a:ext cx="4021777" cy="2875504"/>
          </a:xfrm>
          <a:prstGeom prst="rtTriangle">
            <a:avLst/>
          </a:prstGeom>
          <a:solidFill>
            <a:srgbClr val="B0D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11" name="直角三角形 10"/>
          <p:cNvSpPr/>
          <p:nvPr/>
        </p:nvSpPr>
        <p:spPr>
          <a:xfrm flipH="1" flipV="1">
            <a:off x="9454678" y="0"/>
            <a:ext cx="2737321" cy="2875504"/>
          </a:xfrm>
          <a:prstGeom prst="rtTriangle">
            <a:avLst/>
          </a:prstGeom>
          <a:solidFill>
            <a:srgbClr val="7DB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17" name="椭圆 16"/>
          <p:cNvSpPr/>
          <p:nvPr/>
        </p:nvSpPr>
        <p:spPr>
          <a:xfrm>
            <a:off x="1375732" y="2307775"/>
            <a:ext cx="2200188" cy="2200188"/>
          </a:xfrm>
          <a:prstGeom prst="ellipse">
            <a:avLst/>
          </a:prstGeom>
          <a:noFill/>
          <a:ln>
            <a:solidFill>
              <a:srgbClr val="7DB1B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5" name="graduation-hat-front-view_27483"/>
          <p:cNvSpPr>
            <a:spLocks noChangeAspect="1"/>
          </p:cNvSpPr>
          <p:nvPr/>
        </p:nvSpPr>
        <p:spPr bwMode="auto">
          <a:xfrm>
            <a:off x="1543384" y="2839778"/>
            <a:ext cx="1864883" cy="1178387"/>
          </a:xfrm>
          <a:custGeom>
            <a:avLst/>
            <a:gdLst>
              <a:gd name="connsiteX0" fmla="*/ 104550 w 604718"/>
              <a:gd name="connsiteY0" fmla="*/ 208330 h 382112"/>
              <a:gd name="connsiteX1" fmla="*/ 156180 w 604718"/>
              <a:gd name="connsiteY1" fmla="*/ 208330 h 382112"/>
              <a:gd name="connsiteX2" fmla="*/ 261642 w 604718"/>
              <a:gd name="connsiteY2" fmla="*/ 248878 h 382112"/>
              <a:gd name="connsiteX3" fmla="*/ 298947 w 604718"/>
              <a:gd name="connsiteY3" fmla="*/ 255007 h 382112"/>
              <a:gd name="connsiteX4" fmla="*/ 340187 w 604718"/>
              <a:gd name="connsiteY4" fmla="*/ 247621 h 382112"/>
              <a:gd name="connsiteX5" fmla="*/ 433687 w 604718"/>
              <a:gd name="connsiteY5" fmla="*/ 208330 h 382112"/>
              <a:gd name="connsiteX6" fmla="*/ 490825 w 604718"/>
              <a:gd name="connsiteY6" fmla="*/ 208330 h 382112"/>
              <a:gd name="connsiteX7" fmla="*/ 490825 w 604718"/>
              <a:gd name="connsiteY7" fmla="*/ 271509 h 382112"/>
              <a:gd name="connsiteX8" fmla="*/ 458400 w 604718"/>
              <a:gd name="connsiteY8" fmla="*/ 320701 h 382112"/>
              <a:gd name="connsiteX9" fmla="*/ 329326 w 604718"/>
              <a:gd name="connsiteY9" fmla="*/ 376337 h 382112"/>
              <a:gd name="connsiteX10" fmla="*/ 264632 w 604718"/>
              <a:gd name="connsiteY10" fmla="*/ 376337 h 382112"/>
              <a:gd name="connsiteX11" fmla="*/ 136819 w 604718"/>
              <a:gd name="connsiteY11" fmla="*/ 320701 h 382112"/>
              <a:gd name="connsiteX12" fmla="*/ 104550 w 604718"/>
              <a:gd name="connsiteY12" fmla="*/ 271509 h 382112"/>
              <a:gd name="connsiteX13" fmla="*/ 300973 w 604718"/>
              <a:gd name="connsiteY13" fmla="*/ 5 h 382112"/>
              <a:gd name="connsiteX14" fmla="*/ 334162 w 604718"/>
              <a:gd name="connsiteY14" fmla="*/ 4701 h 382112"/>
              <a:gd name="connsiteX15" fmla="*/ 581267 w 604718"/>
              <a:gd name="connsiteY15" fmla="*/ 92552 h 382112"/>
              <a:gd name="connsiteX16" fmla="*/ 588822 w 604718"/>
              <a:gd name="connsiteY16" fmla="*/ 114398 h 382112"/>
              <a:gd name="connsiteX17" fmla="*/ 589136 w 604718"/>
              <a:gd name="connsiteY17" fmla="*/ 114398 h 382112"/>
              <a:gd name="connsiteX18" fmla="*/ 589136 w 604718"/>
              <a:gd name="connsiteY18" fmla="*/ 270771 h 382112"/>
              <a:gd name="connsiteX19" fmla="*/ 604718 w 604718"/>
              <a:gd name="connsiteY19" fmla="*/ 321376 h 382112"/>
              <a:gd name="connsiteX20" fmla="*/ 561278 w 604718"/>
              <a:gd name="connsiteY20" fmla="*/ 321376 h 382112"/>
              <a:gd name="connsiteX21" fmla="*/ 576388 w 604718"/>
              <a:gd name="connsiteY21" fmla="*/ 271242 h 382112"/>
              <a:gd name="connsiteX22" fmla="*/ 576388 w 604718"/>
              <a:gd name="connsiteY22" fmla="*/ 120370 h 382112"/>
              <a:gd name="connsiteX23" fmla="*/ 333376 w 604718"/>
              <a:gd name="connsiteY23" fmla="*/ 222680 h 382112"/>
              <a:gd name="connsiteX24" fmla="*/ 268058 w 604718"/>
              <a:gd name="connsiteY24" fmla="*/ 223780 h 382112"/>
              <a:gd name="connsiteX25" fmla="*/ 13556 w 604718"/>
              <a:gd name="connsiteY25" fmla="*/ 125870 h 382112"/>
              <a:gd name="connsiteX26" fmla="*/ 13714 w 604718"/>
              <a:gd name="connsiteY26" fmla="*/ 100882 h 382112"/>
              <a:gd name="connsiteX27" fmla="*/ 267901 w 604718"/>
              <a:gd name="connsiteY27" fmla="*/ 5329 h 382112"/>
              <a:gd name="connsiteX28" fmla="*/ 300973 w 604718"/>
              <a:gd name="connsiteY28" fmla="*/ 5 h 38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4718" h="382112">
                <a:moveTo>
                  <a:pt x="104550" y="208330"/>
                </a:moveTo>
                <a:lnTo>
                  <a:pt x="156180" y="208330"/>
                </a:lnTo>
                <a:lnTo>
                  <a:pt x="261642" y="248878"/>
                </a:lnTo>
                <a:cubicBezTo>
                  <a:pt x="274864" y="253907"/>
                  <a:pt x="289188" y="255007"/>
                  <a:pt x="298947" y="255007"/>
                </a:cubicBezTo>
                <a:cubicBezTo>
                  <a:pt x="314373" y="255007"/>
                  <a:pt x="329012" y="252493"/>
                  <a:pt x="340187" y="247621"/>
                </a:cubicBezTo>
                <a:lnTo>
                  <a:pt x="433687" y="208330"/>
                </a:lnTo>
                <a:lnTo>
                  <a:pt x="490825" y="208330"/>
                </a:lnTo>
                <a:lnTo>
                  <a:pt x="490825" y="271509"/>
                </a:lnTo>
                <a:cubicBezTo>
                  <a:pt x="490825" y="290998"/>
                  <a:pt x="476344" y="313000"/>
                  <a:pt x="458400" y="320701"/>
                </a:cubicBezTo>
                <a:lnTo>
                  <a:pt x="329326" y="376337"/>
                </a:lnTo>
                <a:cubicBezTo>
                  <a:pt x="311382" y="384038"/>
                  <a:pt x="282419" y="384038"/>
                  <a:pt x="264632" y="376337"/>
                </a:cubicBezTo>
                <a:lnTo>
                  <a:pt x="136819" y="320701"/>
                </a:lnTo>
                <a:cubicBezTo>
                  <a:pt x="119032" y="313000"/>
                  <a:pt x="104550" y="290998"/>
                  <a:pt x="104550" y="271509"/>
                </a:cubicBezTo>
                <a:close/>
                <a:moveTo>
                  <a:pt x="300973" y="5"/>
                </a:moveTo>
                <a:cubicBezTo>
                  <a:pt x="312954" y="-93"/>
                  <a:pt x="324955" y="1479"/>
                  <a:pt x="334162" y="4701"/>
                </a:cubicBezTo>
                <a:lnTo>
                  <a:pt x="581267" y="92552"/>
                </a:lnTo>
                <a:cubicBezTo>
                  <a:pt x="596849" y="98053"/>
                  <a:pt x="599210" y="107168"/>
                  <a:pt x="588822" y="114398"/>
                </a:cubicBezTo>
                <a:lnTo>
                  <a:pt x="589136" y="114398"/>
                </a:lnTo>
                <a:lnTo>
                  <a:pt x="589136" y="270771"/>
                </a:lnTo>
                <a:lnTo>
                  <a:pt x="604718" y="321376"/>
                </a:lnTo>
                <a:lnTo>
                  <a:pt x="561278" y="321376"/>
                </a:lnTo>
                <a:lnTo>
                  <a:pt x="576388" y="271242"/>
                </a:lnTo>
                <a:lnTo>
                  <a:pt x="576388" y="120370"/>
                </a:lnTo>
                <a:lnTo>
                  <a:pt x="333376" y="222680"/>
                </a:lnTo>
                <a:cubicBezTo>
                  <a:pt x="315433" y="230224"/>
                  <a:pt x="286158" y="230695"/>
                  <a:pt x="268058" y="223780"/>
                </a:cubicBezTo>
                <a:lnTo>
                  <a:pt x="13556" y="125870"/>
                </a:lnTo>
                <a:cubicBezTo>
                  <a:pt x="-4544" y="118798"/>
                  <a:pt x="-4544" y="107640"/>
                  <a:pt x="13714" y="100882"/>
                </a:cubicBezTo>
                <a:lnTo>
                  <a:pt x="267901" y="5329"/>
                </a:lnTo>
                <a:cubicBezTo>
                  <a:pt x="277030" y="1872"/>
                  <a:pt x="288991" y="104"/>
                  <a:pt x="300973" y="5"/>
                </a:cubicBezTo>
                <a:close/>
              </a:path>
            </a:pathLst>
          </a:custGeom>
          <a:solidFill>
            <a:srgbClr val="7DB1B6"/>
          </a:solidFill>
          <a:ln w="25400">
            <a:noFill/>
          </a:ln>
        </p:spPr>
      </p:sp>
      <p:sp>
        <p:nvSpPr>
          <p:cNvPr id="26" name="文本框 25"/>
          <p:cNvSpPr txBox="1"/>
          <p:nvPr/>
        </p:nvSpPr>
        <p:spPr>
          <a:xfrm>
            <a:off x="4108415" y="1615297"/>
            <a:ext cx="6707854" cy="2031365"/>
          </a:xfrm>
          <a:prstGeom prst="rect">
            <a:avLst/>
          </a:prstGeom>
          <a:noFill/>
        </p:spPr>
        <p:txBody>
          <a:bodyPr wrap="square" lIns="0" tIns="0" rIns="0" bIns="0"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6600" b="0" i="0" u="none" strike="noStrike" kern="1200" cap="none" spc="0" normalizeH="0" baseline="0" noProof="0" dirty="0">
                <a:ln>
                  <a:noFill/>
                </a:ln>
                <a:solidFill>
                  <a:srgbClr val="7DB1B6"/>
                </a:solidFill>
                <a:effectLst/>
                <a:uLnTx/>
                <a:uFillTx/>
                <a:latin typeface="微软雅黑" panose="020B0503020204020204" pitchFamily="34" charset="-122"/>
                <a:ea typeface="微软雅黑" panose="020B0503020204020204" pitchFamily="34" charset="-122"/>
                <a:cs typeface="+mn-cs"/>
              </a:rPr>
              <a:t>新财道客户端系统的设计与实现</a:t>
            </a:r>
            <a:endParaRPr kumimoji="0" lang="zh-CN" altLang="en-US" sz="6600" b="0" i="0" u="none" strike="noStrike" kern="1200" cap="none" spc="0" normalizeH="0" baseline="0" noProof="0" dirty="0">
              <a:ln>
                <a:noFill/>
              </a:ln>
              <a:solidFill>
                <a:srgbClr val="7DB1B6"/>
              </a:solidFill>
              <a:effectLst/>
              <a:uLnTx/>
              <a:uFillTx/>
              <a:latin typeface="微软雅黑" panose="020B0503020204020204" pitchFamily="34" charset="-122"/>
              <a:ea typeface="微软雅黑" panose="020B0503020204020204" pitchFamily="34" charset="-122"/>
              <a:cs typeface="+mn-cs"/>
            </a:endParaRPr>
          </a:p>
        </p:txBody>
      </p:sp>
      <p:sp>
        <p:nvSpPr>
          <p:cNvPr id="28" name="文本框 27"/>
          <p:cNvSpPr txBox="1"/>
          <p:nvPr/>
        </p:nvSpPr>
        <p:spPr>
          <a:xfrm>
            <a:off x="4108415" y="3646657"/>
            <a:ext cx="6707854" cy="245745"/>
          </a:xfrm>
          <a:prstGeom prst="rect">
            <a:avLst/>
          </a:prstGeom>
          <a:noFill/>
        </p:spPr>
        <p:txBody>
          <a:bodyPr wrap="square" lIns="0" tIns="0" rIns="0" bIns="0"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black">
                  <a:lumMod val="50000"/>
                  <a:lumOff val="50000"/>
                </a:prstClr>
              </a:solidFill>
              <a:effectLst/>
              <a:uLnTx/>
              <a:uFillTx/>
              <a:latin typeface="微软雅黑 Light" panose="020B0502040204020203" pitchFamily="34" charset="-122"/>
              <a:ea typeface="微软雅黑 Light" panose="020B0502040204020203" pitchFamily="34" charset="-122"/>
              <a:cs typeface="+mn-cs"/>
            </a:endParaRPr>
          </a:p>
        </p:txBody>
      </p:sp>
      <p:grpSp>
        <p:nvGrpSpPr>
          <p:cNvPr id="29" name="组合 28"/>
          <p:cNvGrpSpPr/>
          <p:nvPr/>
        </p:nvGrpSpPr>
        <p:grpSpPr>
          <a:xfrm>
            <a:off x="4108415" y="4279564"/>
            <a:ext cx="5294208" cy="369332"/>
            <a:chOff x="3316497" y="4889690"/>
            <a:chExt cx="5294208" cy="369332"/>
          </a:xfrm>
        </p:grpSpPr>
        <p:sp>
          <p:nvSpPr>
            <p:cNvPr id="30" name="文本框 29"/>
            <p:cNvSpPr txBox="1"/>
            <p:nvPr/>
          </p:nvSpPr>
          <p:spPr>
            <a:xfrm>
              <a:off x="3751080" y="4889690"/>
              <a:ext cx="2101055"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lumMod val="50000"/>
                      <a:lumOff val="50000"/>
                    </a:prstClr>
                  </a:solidFill>
                  <a:effectLst/>
                  <a:uLnTx/>
                  <a:uFillTx/>
                  <a:latin typeface="微软雅黑 Light" panose="020B0502040204020203" pitchFamily="34" charset="-122"/>
                  <a:ea typeface="微软雅黑 Light" panose="020B0502040204020203" pitchFamily="34" charset="-122"/>
                  <a:cs typeface="+mn-cs"/>
                </a:rPr>
                <a:t>答辩学生：代用名</a:t>
              </a:r>
              <a:endParaRPr kumimoji="0" lang="zh-CN" altLang="en-US" sz="1800" b="0" i="0" u="none" strike="noStrike" kern="1200" cap="none" spc="0" normalizeH="0" baseline="0" noProof="0" dirty="0">
                <a:ln>
                  <a:noFill/>
                </a:ln>
                <a:solidFill>
                  <a:prstClr val="black">
                    <a:lumMod val="50000"/>
                    <a:lumOff val="50000"/>
                  </a:prstClr>
                </a:solidFill>
                <a:effectLst/>
                <a:uLnTx/>
                <a:uFillTx/>
                <a:latin typeface="微软雅黑 Light" panose="020B0502040204020203" pitchFamily="34" charset="-122"/>
                <a:ea typeface="微软雅黑 Light" panose="020B0502040204020203" pitchFamily="34" charset="-122"/>
                <a:cs typeface="+mn-cs"/>
              </a:endParaRPr>
            </a:p>
          </p:txBody>
        </p:sp>
        <p:sp>
          <p:nvSpPr>
            <p:cNvPr id="31" name="文本框 30"/>
            <p:cNvSpPr txBox="1"/>
            <p:nvPr/>
          </p:nvSpPr>
          <p:spPr>
            <a:xfrm>
              <a:off x="6560599" y="4889690"/>
              <a:ext cx="2050106"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lumMod val="50000"/>
                      <a:lumOff val="50000"/>
                    </a:prstClr>
                  </a:solidFill>
                  <a:effectLst/>
                  <a:uLnTx/>
                  <a:uFillTx/>
                  <a:latin typeface="微软雅黑 Light" panose="020B0502040204020203" pitchFamily="34" charset="-122"/>
                  <a:ea typeface="微软雅黑 Light" panose="020B0502040204020203" pitchFamily="34" charset="-122"/>
                  <a:cs typeface="+mn-cs"/>
                </a:rPr>
                <a:t>指导老师：代用名</a:t>
              </a:r>
              <a:endParaRPr kumimoji="0" lang="zh-CN" altLang="en-US" sz="1800" b="0" i="0" u="none" strike="noStrike" kern="1200" cap="none" spc="0" normalizeH="0" baseline="0" noProof="0" dirty="0">
                <a:ln>
                  <a:noFill/>
                </a:ln>
                <a:solidFill>
                  <a:prstClr val="black">
                    <a:lumMod val="50000"/>
                    <a:lumOff val="50000"/>
                  </a:prstClr>
                </a:solidFill>
                <a:effectLst/>
                <a:uLnTx/>
                <a:uFillTx/>
                <a:latin typeface="微软雅黑 Light" panose="020B0502040204020203" pitchFamily="34" charset="-122"/>
                <a:ea typeface="微软雅黑 Light" panose="020B0502040204020203" pitchFamily="34" charset="-122"/>
                <a:cs typeface="+mn-cs"/>
              </a:endParaRPr>
            </a:p>
          </p:txBody>
        </p:sp>
        <p:sp>
          <p:nvSpPr>
            <p:cNvPr id="32" name="student-head-with-graduation-hat_57262"/>
            <p:cNvSpPr>
              <a:spLocks noChangeAspect="1"/>
            </p:cNvSpPr>
            <p:nvPr/>
          </p:nvSpPr>
          <p:spPr bwMode="auto">
            <a:xfrm>
              <a:off x="3316497" y="4910906"/>
              <a:ext cx="434582" cy="326901"/>
            </a:xfrm>
            <a:custGeom>
              <a:avLst/>
              <a:gdLst>
                <a:gd name="T0" fmla="*/ 2604 w 2622"/>
                <a:gd name="T1" fmla="*/ 455 h 1975"/>
                <a:gd name="T2" fmla="*/ 2599 w 2622"/>
                <a:gd name="T3" fmla="*/ 448 h 1975"/>
                <a:gd name="T4" fmla="*/ 2564 w 2622"/>
                <a:gd name="T5" fmla="*/ 430 h 1975"/>
                <a:gd name="T6" fmla="*/ 1976 w 2622"/>
                <a:gd name="T7" fmla="*/ 199 h 1975"/>
                <a:gd name="T8" fmla="*/ 1322 w 2622"/>
                <a:gd name="T9" fmla="*/ 8 h 1975"/>
                <a:gd name="T10" fmla="*/ 807 w 2622"/>
                <a:gd name="T11" fmla="*/ 171 h 1975"/>
                <a:gd name="T12" fmla="*/ 12 w 2622"/>
                <a:gd name="T13" fmla="*/ 445 h 1975"/>
                <a:gd name="T14" fmla="*/ 315 w 2622"/>
                <a:gd name="T15" fmla="*/ 596 h 1975"/>
                <a:gd name="T16" fmla="*/ 496 w 2622"/>
                <a:gd name="T17" fmla="*/ 794 h 1975"/>
                <a:gd name="T18" fmla="*/ 500 w 2622"/>
                <a:gd name="T19" fmla="*/ 1077 h 1975"/>
                <a:gd name="T20" fmla="*/ 596 w 2622"/>
                <a:gd name="T21" fmla="*/ 1118 h 1975"/>
                <a:gd name="T22" fmla="*/ 414 w 2622"/>
                <a:gd name="T23" fmla="*/ 1732 h 1975"/>
                <a:gd name="T24" fmla="*/ 432 w 2622"/>
                <a:gd name="T25" fmla="*/ 1778 h 1975"/>
                <a:gd name="T26" fmla="*/ 971 w 2622"/>
                <a:gd name="T27" fmla="*/ 1805 h 1975"/>
                <a:gd name="T28" fmla="*/ 1665 w 2622"/>
                <a:gd name="T29" fmla="*/ 1776 h 1975"/>
                <a:gd name="T30" fmla="*/ 2219 w 2622"/>
                <a:gd name="T31" fmla="*/ 1720 h 1975"/>
                <a:gd name="T32" fmla="*/ 2204 w 2622"/>
                <a:gd name="T33" fmla="*/ 1044 h 1975"/>
                <a:gd name="T34" fmla="*/ 2442 w 2622"/>
                <a:gd name="T35" fmla="*/ 601 h 1975"/>
                <a:gd name="T36" fmla="*/ 2362 w 2622"/>
                <a:gd name="T37" fmla="*/ 1153 h 1975"/>
                <a:gd name="T38" fmla="*/ 2531 w 2622"/>
                <a:gd name="T39" fmla="*/ 1218 h 1975"/>
                <a:gd name="T40" fmla="*/ 2494 w 2622"/>
                <a:gd name="T41" fmla="*/ 1101 h 1975"/>
                <a:gd name="T42" fmla="*/ 2482 w 2622"/>
                <a:gd name="T43" fmla="*/ 1090 h 1975"/>
                <a:gd name="T44" fmla="*/ 2567 w 2622"/>
                <a:gd name="T45" fmla="*/ 542 h 1975"/>
                <a:gd name="T46" fmla="*/ 2588 w 2622"/>
                <a:gd name="T47" fmla="*/ 532 h 1975"/>
                <a:gd name="T48" fmla="*/ 2614 w 2622"/>
                <a:gd name="T49" fmla="*/ 467 h 1975"/>
                <a:gd name="T50" fmla="*/ 1049 w 2622"/>
                <a:gd name="T51" fmla="*/ 151 h 1975"/>
                <a:gd name="T52" fmla="*/ 964 w 2622"/>
                <a:gd name="T53" fmla="*/ 184 h 1975"/>
                <a:gd name="T54" fmla="*/ 878 w 2622"/>
                <a:gd name="T55" fmla="*/ 1750 h 1975"/>
                <a:gd name="T56" fmla="*/ 467 w 2622"/>
                <a:gd name="T57" fmla="*/ 1732 h 1975"/>
                <a:gd name="T58" fmla="*/ 647 w 2622"/>
                <a:gd name="T59" fmla="*/ 1125 h 1975"/>
                <a:gd name="T60" fmla="*/ 920 w 2622"/>
                <a:gd name="T61" fmla="*/ 1745 h 1975"/>
                <a:gd name="T62" fmla="*/ 1288 w 2622"/>
                <a:gd name="T63" fmla="*/ 1885 h 1975"/>
                <a:gd name="T64" fmla="*/ 1822 w 2622"/>
                <a:gd name="T65" fmla="*/ 1169 h 1975"/>
                <a:gd name="T66" fmla="*/ 2129 w 2622"/>
                <a:gd name="T67" fmla="*/ 1702 h 1975"/>
                <a:gd name="T68" fmla="*/ 1742 w 2622"/>
                <a:gd name="T69" fmla="*/ 1683 h 1975"/>
                <a:gd name="T70" fmla="*/ 1924 w 2622"/>
                <a:gd name="T71" fmla="*/ 1165 h 1975"/>
                <a:gd name="T72" fmla="*/ 2129 w 2622"/>
                <a:gd name="T73" fmla="*/ 1702 h 1975"/>
                <a:gd name="T74" fmla="*/ 1400 w 2622"/>
                <a:gd name="T75" fmla="*/ 986 h 1975"/>
                <a:gd name="T76" fmla="*/ 563 w 2622"/>
                <a:gd name="T77" fmla="*/ 710 h 1975"/>
                <a:gd name="T78" fmla="*/ 824 w 2622"/>
                <a:gd name="T79" fmla="*/ 758 h 1975"/>
                <a:gd name="T80" fmla="*/ 1453 w 2622"/>
                <a:gd name="T81" fmla="*/ 905 h 1975"/>
                <a:gd name="T82" fmla="*/ 2130 w 2622"/>
                <a:gd name="T83" fmla="*/ 694 h 1975"/>
                <a:gd name="T84" fmla="*/ 1783 w 2622"/>
                <a:gd name="T85" fmla="*/ 865 h 1975"/>
                <a:gd name="T86" fmla="*/ 2442 w 2622"/>
                <a:gd name="T87" fmla="*/ 1253 h 1975"/>
                <a:gd name="T88" fmla="*/ 2425 w 2622"/>
                <a:gd name="T89" fmla="*/ 1238 h 1975"/>
                <a:gd name="T90" fmla="*/ 2440 w 2622"/>
                <a:gd name="T91" fmla="*/ 1244 h 1975"/>
                <a:gd name="T92" fmla="*/ 2453 w 2622"/>
                <a:gd name="T93" fmla="*/ 1244 h 1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22" h="1975">
                  <a:moveTo>
                    <a:pt x="2614" y="467"/>
                  </a:moveTo>
                  <a:cubicBezTo>
                    <a:pt x="2612" y="463"/>
                    <a:pt x="2608" y="458"/>
                    <a:pt x="2604" y="455"/>
                  </a:cubicBezTo>
                  <a:cubicBezTo>
                    <a:pt x="2603" y="453"/>
                    <a:pt x="2601" y="451"/>
                    <a:pt x="2600" y="450"/>
                  </a:cubicBezTo>
                  <a:cubicBezTo>
                    <a:pt x="2604" y="455"/>
                    <a:pt x="2600" y="449"/>
                    <a:pt x="2599" y="448"/>
                  </a:cubicBezTo>
                  <a:cubicBezTo>
                    <a:pt x="2592" y="436"/>
                    <a:pt x="2581" y="432"/>
                    <a:pt x="2571" y="433"/>
                  </a:cubicBezTo>
                  <a:cubicBezTo>
                    <a:pt x="2569" y="432"/>
                    <a:pt x="2567" y="431"/>
                    <a:pt x="2564" y="430"/>
                  </a:cubicBezTo>
                  <a:cubicBezTo>
                    <a:pt x="2564" y="430"/>
                    <a:pt x="2565" y="430"/>
                    <a:pt x="2565" y="430"/>
                  </a:cubicBezTo>
                  <a:cubicBezTo>
                    <a:pt x="2367" y="351"/>
                    <a:pt x="2180" y="263"/>
                    <a:pt x="1976" y="199"/>
                  </a:cubicBezTo>
                  <a:cubicBezTo>
                    <a:pt x="1763" y="133"/>
                    <a:pt x="1550" y="63"/>
                    <a:pt x="1334" y="8"/>
                  </a:cubicBezTo>
                  <a:cubicBezTo>
                    <a:pt x="1330" y="7"/>
                    <a:pt x="1326" y="7"/>
                    <a:pt x="1322" y="8"/>
                  </a:cubicBezTo>
                  <a:cubicBezTo>
                    <a:pt x="1266" y="0"/>
                    <a:pt x="1195" y="27"/>
                    <a:pt x="1147" y="41"/>
                  </a:cubicBezTo>
                  <a:cubicBezTo>
                    <a:pt x="1031" y="76"/>
                    <a:pt x="919" y="125"/>
                    <a:pt x="807" y="171"/>
                  </a:cubicBezTo>
                  <a:cubicBezTo>
                    <a:pt x="551" y="276"/>
                    <a:pt x="287" y="347"/>
                    <a:pt x="24" y="431"/>
                  </a:cubicBezTo>
                  <a:cubicBezTo>
                    <a:pt x="17" y="434"/>
                    <a:pt x="13" y="439"/>
                    <a:pt x="12" y="445"/>
                  </a:cubicBezTo>
                  <a:cubicBezTo>
                    <a:pt x="2" y="455"/>
                    <a:pt x="0" y="476"/>
                    <a:pt x="16" y="485"/>
                  </a:cubicBezTo>
                  <a:cubicBezTo>
                    <a:pt x="108" y="534"/>
                    <a:pt x="217" y="560"/>
                    <a:pt x="315" y="596"/>
                  </a:cubicBezTo>
                  <a:cubicBezTo>
                    <a:pt x="382" y="621"/>
                    <a:pt x="450" y="643"/>
                    <a:pt x="518" y="665"/>
                  </a:cubicBezTo>
                  <a:cubicBezTo>
                    <a:pt x="506" y="707"/>
                    <a:pt x="500" y="750"/>
                    <a:pt x="496" y="794"/>
                  </a:cubicBezTo>
                  <a:cubicBezTo>
                    <a:pt x="482" y="803"/>
                    <a:pt x="478" y="826"/>
                    <a:pt x="493" y="839"/>
                  </a:cubicBezTo>
                  <a:cubicBezTo>
                    <a:pt x="490" y="919"/>
                    <a:pt x="496" y="1000"/>
                    <a:pt x="500" y="1077"/>
                  </a:cubicBezTo>
                  <a:cubicBezTo>
                    <a:pt x="501" y="1091"/>
                    <a:pt x="509" y="1107"/>
                    <a:pt x="524" y="1109"/>
                  </a:cubicBezTo>
                  <a:cubicBezTo>
                    <a:pt x="548" y="1112"/>
                    <a:pt x="572" y="1115"/>
                    <a:pt x="596" y="1118"/>
                  </a:cubicBezTo>
                  <a:cubicBezTo>
                    <a:pt x="571" y="1211"/>
                    <a:pt x="567" y="1303"/>
                    <a:pt x="532" y="1395"/>
                  </a:cubicBezTo>
                  <a:cubicBezTo>
                    <a:pt x="490" y="1507"/>
                    <a:pt x="439" y="1615"/>
                    <a:pt x="414" y="1732"/>
                  </a:cubicBezTo>
                  <a:cubicBezTo>
                    <a:pt x="413" y="1739"/>
                    <a:pt x="414" y="1744"/>
                    <a:pt x="416" y="1748"/>
                  </a:cubicBezTo>
                  <a:cubicBezTo>
                    <a:pt x="413" y="1760"/>
                    <a:pt x="418" y="1773"/>
                    <a:pt x="432" y="1778"/>
                  </a:cubicBezTo>
                  <a:cubicBezTo>
                    <a:pt x="534" y="1810"/>
                    <a:pt x="652" y="1816"/>
                    <a:pt x="758" y="1822"/>
                  </a:cubicBezTo>
                  <a:cubicBezTo>
                    <a:pt x="800" y="1824"/>
                    <a:pt x="925" y="1845"/>
                    <a:pt x="971" y="1805"/>
                  </a:cubicBezTo>
                  <a:cubicBezTo>
                    <a:pt x="1055" y="1891"/>
                    <a:pt x="1162" y="1950"/>
                    <a:pt x="1288" y="1962"/>
                  </a:cubicBezTo>
                  <a:cubicBezTo>
                    <a:pt x="1439" y="1975"/>
                    <a:pt x="1565" y="1884"/>
                    <a:pt x="1665" y="1776"/>
                  </a:cubicBezTo>
                  <a:cubicBezTo>
                    <a:pt x="1838" y="1780"/>
                    <a:pt x="2012" y="1776"/>
                    <a:pt x="2186" y="1776"/>
                  </a:cubicBezTo>
                  <a:cubicBezTo>
                    <a:pt x="2217" y="1776"/>
                    <a:pt x="2229" y="1745"/>
                    <a:pt x="2219" y="1720"/>
                  </a:cubicBezTo>
                  <a:cubicBezTo>
                    <a:pt x="2138" y="1536"/>
                    <a:pt x="2085" y="1351"/>
                    <a:pt x="2023" y="1161"/>
                  </a:cubicBezTo>
                  <a:cubicBezTo>
                    <a:pt x="2105" y="1154"/>
                    <a:pt x="2183" y="1131"/>
                    <a:pt x="2204" y="1044"/>
                  </a:cubicBezTo>
                  <a:cubicBezTo>
                    <a:pt x="2231" y="934"/>
                    <a:pt x="2222" y="792"/>
                    <a:pt x="2197" y="675"/>
                  </a:cubicBezTo>
                  <a:cubicBezTo>
                    <a:pt x="2280" y="653"/>
                    <a:pt x="2363" y="632"/>
                    <a:pt x="2442" y="601"/>
                  </a:cubicBezTo>
                  <a:cubicBezTo>
                    <a:pt x="2424" y="762"/>
                    <a:pt x="2417" y="925"/>
                    <a:pt x="2414" y="1087"/>
                  </a:cubicBezTo>
                  <a:cubicBezTo>
                    <a:pt x="2391" y="1101"/>
                    <a:pt x="2372" y="1126"/>
                    <a:pt x="2362" y="1153"/>
                  </a:cubicBezTo>
                  <a:cubicBezTo>
                    <a:pt x="2340" y="1211"/>
                    <a:pt x="2358" y="1295"/>
                    <a:pt x="2427" y="1314"/>
                  </a:cubicBezTo>
                  <a:cubicBezTo>
                    <a:pt x="2484" y="1330"/>
                    <a:pt x="2521" y="1264"/>
                    <a:pt x="2531" y="1218"/>
                  </a:cubicBezTo>
                  <a:cubicBezTo>
                    <a:pt x="2536" y="1193"/>
                    <a:pt x="2537" y="1165"/>
                    <a:pt x="2527" y="1141"/>
                  </a:cubicBezTo>
                  <a:cubicBezTo>
                    <a:pt x="2521" y="1126"/>
                    <a:pt x="2509" y="1109"/>
                    <a:pt x="2494" y="1101"/>
                  </a:cubicBezTo>
                  <a:cubicBezTo>
                    <a:pt x="2494" y="1101"/>
                    <a:pt x="2494" y="1101"/>
                    <a:pt x="2494" y="1101"/>
                  </a:cubicBezTo>
                  <a:cubicBezTo>
                    <a:pt x="2490" y="1097"/>
                    <a:pt x="2486" y="1093"/>
                    <a:pt x="2482" y="1090"/>
                  </a:cubicBezTo>
                  <a:cubicBezTo>
                    <a:pt x="2487" y="920"/>
                    <a:pt x="2497" y="751"/>
                    <a:pt x="2491" y="581"/>
                  </a:cubicBezTo>
                  <a:cubicBezTo>
                    <a:pt x="2517" y="569"/>
                    <a:pt x="2542" y="557"/>
                    <a:pt x="2567" y="542"/>
                  </a:cubicBezTo>
                  <a:cubicBezTo>
                    <a:pt x="2572" y="539"/>
                    <a:pt x="2575" y="536"/>
                    <a:pt x="2578" y="533"/>
                  </a:cubicBezTo>
                  <a:cubicBezTo>
                    <a:pt x="2581" y="532"/>
                    <a:pt x="2585" y="532"/>
                    <a:pt x="2588" y="532"/>
                  </a:cubicBezTo>
                  <a:cubicBezTo>
                    <a:pt x="2602" y="532"/>
                    <a:pt x="2612" y="523"/>
                    <a:pt x="2616" y="510"/>
                  </a:cubicBezTo>
                  <a:cubicBezTo>
                    <a:pt x="2622" y="496"/>
                    <a:pt x="2621" y="481"/>
                    <a:pt x="2614" y="467"/>
                  </a:cubicBezTo>
                  <a:close/>
                  <a:moveTo>
                    <a:pt x="1049" y="150"/>
                  </a:moveTo>
                  <a:cubicBezTo>
                    <a:pt x="1049" y="151"/>
                    <a:pt x="1049" y="151"/>
                    <a:pt x="1049" y="151"/>
                  </a:cubicBezTo>
                  <a:cubicBezTo>
                    <a:pt x="1021" y="161"/>
                    <a:pt x="994" y="172"/>
                    <a:pt x="967" y="187"/>
                  </a:cubicBezTo>
                  <a:cubicBezTo>
                    <a:pt x="966" y="186"/>
                    <a:pt x="965" y="184"/>
                    <a:pt x="964" y="184"/>
                  </a:cubicBezTo>
                  <a:cubicBezTo>
                    <a:pt x="992" y="172"/>
                    <a:pt x="1020" y="161"/>
                    <a:pt x="1049" y="150"/>
                  </a:cubicBezTo>
                  <a:close/>
                  <a:moveTo>
                    <a:pt x="878" y="1750"/>
                  </a:moveTo>
                  <a:cubicBezTo>
                    <a:pt x="823" y="1752"/>
                    <a:pt x="768" y="1749"/>
                    <a:pt x="713" y="1746"/>
                  </a:cubicBezTo>
                  <a:cubicBezTo>
                    <a:pt x="631" y="1742"/>
                    <a:pt x="549" y="1735"/>
                    <a:pt x="467" y="1732"/>
                  </a:cubicBezTo>
                  <a:cubicBezTo>
                    <a:pt x="508" y="1613"/>
                    <a:pt x="564" y="1500"/>
                    <a:pt x="608" y="1382"/>
                  </a:cubicBezTo>
                  <a:cubicBezTo>
                    <a:pt x="635" y="1312"/>
                    <a:pt x="680" y="1201"/>
                    <a:pt x="647" y="1125"/>
                  </a:cubicBezTo>
                  <a:cubicBezTo>
                    <a:pt x="689" y="1130"/>
                    <a:pt x="732" y="1135"/>
                    <a:pt x="775" y="1139"/>
                  </a:cubicBezTo>
                  <a:cubicBezTo>
                    <a:pt x="735" y="1338"/>
                    <a:pt x="791" y="1576"/>
                    <a:pt x="920" y="1745"/>
                  </a:cubicBezTo>
                  <a:cubicBezTo>
                    <a:pt x="904" y="1747"/>
                    <a:pt x="886" y="1749"/>
                    <a:pt x="878" y="1750"/>
                  </a:cubicBezTo>
                  <a:close/>
                  <a:moveTo>
                    <a:pt x="1288" y="1885"/>
                  </a:moveTo>
                  <a:cubicBezTo>
                    <a:pt x="950" y="1879"/>
                    <a:pt x="811" y="1422"/>
                    <a:pt x="821" y="1144"/>
                  </a:cubicBezTo>
                  <a:cubicBezTo>
                    <a:pt x="1154" y="1174"/>
                    <a:pt x="1488" y="1178"/>
                    <a:pt x="1822" y="1169"/>
                  </a:cubicBezTo>
                  <a:cubicBezTo>
                    <a:pt x="1874" y="1454"/>
                    <a:pt x="1599" y="1892"/>
                    <a:pt x="1288" y="1885"/>
                  </a:cubicBezTo>
                  <a:close/>
                  <a:moveTo>
                    <a:pt x="2129" y="1702"/>
                  </a:moveTo>
                  <a:cubicBezTo>
                    <a:pt x="1988" y="1702"/>
                    <a:pt x="1847" y="1704"/>
                    <a:pt x="1708" y="1725"/>
                  </a:cubicBezTo>
                  <a:cubicBezTo>
                    <a:pt x="1720" y="1711"/>
                    <a:pt x="1731" y="1697"/>
                    <a:pt x="1742" y="1683"/>
                  </a:cubicBezTo>
                  <a:cubicBezTo>
                    <a:pt x="1841" y="1550"/>
                    <a:pt x="1948" y="1338"/>
                    <a:pt x="1896" y="1166"/>
                  </a:cubicBezTo>
                  <a:cubicBezTo>
                    <a:pt x="1905" y="1166"/>
                    <a:pt x="1915" y="1166"/>
                    <a:pt x="1924" y="1165"/>
                  </a:cubicBezTo>
                  <a:cubicBezTo>
                    <a:pt x="1935" y="1165"/>
                    <a:pt x="1947" y="1165"/>
                    <a:pt x="1959" y="1164"/>
                  </a:cubicBezTo>
                  <a:cubicBezTo>
                    <a:pt x="1968" y="1348"/>
                    <a:pt x="2053" y="1533"/>
                    <a:pt x="2129" y="1702"/>
                  </a:cubicBezTo>
                  <a:close/>
                  <a:moveTo>
                    <a:pt x="1783" y="865"/>
                  </a:moveTo>
                  <a:cubicBezTo>
                    <a:pt x="1654" y="901"/>
                    <a:pt x="1532" y="959"/>
                    <a:pt x="1400" y="986"/>
                  </a:cubicBezTo>
                  <a:cubicBezTo>
                    <a:pt x="1253" y="1018"/>
                    <a:pt x="1094" y="923"/>
                    <a:pt x="965" y="865"/>
                  </a:cubicBezTo>
                  <a:cubicBezTo>
                    <a:pt x="834" y="806"/>
                    <a:pt x="694" y="769"/>
                    <a:pt x="563" y="710"/>
                  </a:cubicBezTo>
                  <a:cubicBezTo>
                    <a:pt x="563" y="700"/>
                    <a:pt x="563" y="690"/>
                    <a:pt x="564" y="680"/>
                  </a:cubicBezTo>
                  <a:cubicBezTo>
                    <a:pt x="650" y="707"/>
                    <a:pt x="737" y="732"/>
                    <a:pt x="824" y="758"/>
                  </a:cubicBezTo>
                  <a:cubicBezTo>
                    <a:pt x="975" y="804"/>
                    <a:pt x="1127" y="849"/>
                    <a:pt x="1280" y="888"/>
                  </a:cubicBezTo>
                  <a:cubicBezTo>
                    <a:pt x="1315" y="897"/>
                    <a:pt x="1415" y="937"/>
                    <a:pt x="1453" y="905"/>
                  </a:cubicBezTo>
                  <a:cubicBezTo>
                    <a:pt x="1661" y="865"/>
                    <a:pt x="1857" y="782"/>
                    <a:pt x="2057" y="716"/>
                  </a:cubicBezTo>
                  <a:cubicBezTo>
                    <a:pt x="2081" y="708"/>
                    <a:pt x="2106" y="701"/>
                    <a:pt x="2130" y="694"/>
                  </a:cubicBezTo>
                  <a:cubicBezTo>
                    <a:pt x="2133" y="708"/>
                    <a:pt x="2135" y="722"/>
                    <a:pt x="2137" y="736"/>
                  </a:cubicBezTo>
                  <a:cubicBezTo>
                    <a:pt x="2031" y="807"/>
                    <a:pt x="1903" y="831"/>
                    <a:pt x="1783" y="865"/>
                  </a:cubicBezTo>
                  <a:close/>
                  <a:moveTo>
                    <a:pt x="2450" y="1247"/>
                  </a:moveTo>
                  <a:cubicBezTo>
                    <a:pt x="2445" y="1253"/>
                    <a:pt x="2446" y="1252"/>
                    <a:pt x="2442" y="1253"/>
                  </a:cubicBezTo>
                  <a:cubicBezTo>
                    <a:pt x="2445" y="1252"/>
                    <a:pt x="2442" y="1253"/>
                    <a:pt x="2441" y="1253"/>
                  </a:cubicBezTo>
                  <a:cubicBezTo>
                    <a:pt x="2434" y="1250"/>
                    <a:pt x="2429" y="1244"/>
                    <a:pt x="2425" y="1238"/>
                  </a:cubicBezTo>
                  <a:cubicBezTo>
                    <a:pt x="2425" y="1238"/>
                    <a:pt x="2425" y="1238"/>
                    <a:pt x="2424" y="1237"/>
                  </a:cubicBezTo>
                  <a:cubicBezTo>
                    <a:pt x="2429" y="1241"/>
                    <a:pt x="2434" y="1243"/>
                    <a:pt x="2440" y="1244"/>
                  </a:cubicBezTo>
                  <a:cubicBezTo>
                    <a:pt x="2444" y="1246"/>
                    <a:pt x="2449" y="1246"/>
                    <a:pt x="2452" y="1244"/>
                  </a:cubicBezTo>
                  <a:cubicBezTo>
                    <a:pt x="2453" y="1244"/>
                    <a:pt x="2453" y="1244"/>
                    <a:pt x="2453" y="1244"/>
                  </a:cubicBezTo>
                  <a:cubicBezTo>
                    <a:pt x="2452" y="1245"/>
                    <a:pt x="2451" y="1246"/>
                    <a:pt x="2450" y="1247"/>
                  </a:cubicBezTo>
                  <a:close/>
                </a:path>
              </a:pathLst>
            </a:custGeom>
            <a:solidFill>
              <a:srgbClr val="7DB1B6"/>
            </a:solidFill>
            <a:ln>
              <a:noFill/>
            </a:ln>
          </p:spPr>
        </p:sp>
        <p:sp>
          <p:nvSpPr>
            <p:cNvPr id="33" name="woman_57288"/>
            <p:cNvSpPr>
              <a:spLocks noChangeAspect="1"/>
            </p:cNvSpPr>
            <p:nvPr/>
          </p:nvSpPr>
          <p:spPr bwMode="auto">
            <a:xfrm>
              <a:off x="6267090" y="4910905"/>
              <a:ext cx="228073" cy="326902"/>
            </a:xfrm>
            <a:custGeom>
              <a:avLst/>
              <a:gdLst>
                <a:gd name="connsiteX0" fmla="*/ 233038 w 417336"/>
                <a:gd name="connsiteY0" fmla="*/ 498490 h 598176"/>
                <a:gd name="connsiteX1" fmla="*/ 220649 w 417336"/>
                <a:gd name="connsiteY1" fmla="*/ 531110 h 598176"/>
                <a:gd name="connsiteX2" fmla="*/ 219897 w 417336"/>
                <a:gd name="connsiteY2" fmla="*/ 532236 h 598176"/>
                <a:gd name="connsiteX3" fmla="*/ 220132 w 417336"/>
                <a:gd name="connsiteY3" fmla="*/ 532471 h 598176"/>
                <a:gd name="connsiteX4" fmla="*/ 220649 w 417336"/>
                <a:gd name="connsiteY4" fmla="*/ 531110 h 598176"/>
                <a:gd name="connsiteX5" fmla="*/ 220836 w 417336"/>
                <a:gd name="connsiteY5" fmla="*/ 530830 h 598176"/>
                <a:gd name="connsiteX6" fmla="*/ 233038 w 417336"/>
                <a:gd name="connsiteY6" fmla="*/ 498490 h 598176"/>
                <a:gd name="connsiteX7" fmla="*/ 125334 w 417336"/>
                <a:gd name="connsiteY7" fmla="*/ 378271 h 598176"/>
                <a:gd name="connsiteX8" fmla="*/ 134720 w 417336"/>
                <a:gd name="connsiteY8" fmla="*/ 384364 h 598176"/>
                <a:gd name="connsiteX9" fmla="*/ 211215 w 417336"/>
                <a:gd name="connsiteY9" fmla="*/ 505521 h 598176"/>
                <a:gd name="connsiteX10" fmla="*/ 235619 w 417336"/>
                <a:gd name="connsiteY10" fmla="*/ 444591 h 598176"/>
                <a:gd name="connsiteX11" fmla="*/ 268704 w 417336"/>
                <a:gd name="connsiteY11" fmla="*/ 388113 h 598176"/>
                <a:gd name="connsiteX12" fmla="*/ 274571 w 417336"/>
                <a:gd name="connsiteY12" fmla="*/ 387879 h 598176"/>
                <a:gd name="connsiteX13" fmla="*/ 367727 w 417336"/>
                <a:gd name="connsiteY13" fmla="*/ 454199 h 598176"/>
                <a:gd name="connsiteX14" fmla="*/ 415360 w 417336"/>
                <a:gd name="connsiteY14" fmla="*/ 591057 h 598176"/>
                <a:gd name="connsiteX15" fmla="*/ 406209 w 417336"/>
                <a:gd name="connsiteY15" fmla="*/ 597853 h 598176"/>
                <a:gd name="connsiteX16" fmla="*/ 193617 w 417336"/>
                <a:gd name="connsiteY16" fmla="*/ 590589 h 598176"/>
                <a:gd name="connsiteX17" fmla="*/ 6836 w 417336"/>
                <a:gd name="connsiteY17" fmla="*/ 584027 h 598176"/>
                <a:gd name="connsiteX18" fmla="*/ 265 w 417336"/>
                <a:gd name="connsiteY18" fmla="*/ 572778 h 598176"/>
                <a:gd name="connsiteX19" fmla="*/ 125334 w 417336"/>
                <a:gd name="connsiteY19" fmla="*/ 378271 h 598176"/>
                <a:gd name="connsiteX20" fmla="*/ 249458 w 417336"/>
                <a:gd name="connsiteY20" fmla="*/ 266974 h 598176"/>
                <a:gd name="connsiteX21" fmla="*/ 261427 w 417336"/>
                <a:gd name="connsiteY21" fmla="*/ 270253 h 598176"/>
                <a:gd name="connsiteX22" fmla="*/ 210033 w 417336"/>
                <a:gd name="connsiteY22" fmla="*/ 316631 h 598176"/>
                <a:gd name="connsiteX23" fmla="*/ 149487 w 417336"/>
                <a:gd name="connsiteY23" fmla="*/ 278451 h 598176"/>
                <a:gd name="connsiteX24" fmla="*/ 162629 w 417336"/>
                <a:gd name="connsiteY24" fmla="*/ 273064 h 598176"/>
                <a:gd name="connsiteX25" fmla="*/ 211441 w 417336"/>
                <a:gd name="connsiteY25" fmla="*/ 297892 h 598176"/>
                <a:gd name="connsiteX26" fmla="*/ 236786 w 417336"/>
                <a:gd name="connsiteY26" fmla="*/ 284776 h 598176"/>
                <a:gd name="connsiteX27" fmla="*/ 249458 w 417336"/>
                <a:gd name="connsiteY27" fmla="*/ 266974 h 598176"/>
                <a:gd name="connsiteX28" fmla="*/ 149749 w 417336"/>
                <a:gd name="connsiteY28" fmla="*/ 209803 h 598176"/>
                <a:gd name="connsiteX29" fmla="*/ 157260 w 417336"/>
                <a:gd name="connsiteY29" fmla="*/ 223158 h 598176"/>
                <a:gd name="connsiteX30" fmla="*/ 156087 w 417336"/>
                <a:gd name="connsiteY30" fmla="*/ 225735 h 598176"/>
                <a:gd name="connsiteX31" fmla="*/ 155852 w 417336"/>
                <a:gd name="connsiteY31" fmla="*/ 226438 h 598176"/>
                <a:gd name="connsiteX32" fmla="*/ 154913 w 417336"/>
                <a:gd name="connsiteY32" fmla="*/ 229015 h 598176"/>
                <a:gd name="connsiteX33" fmla="*/ 151627 w 417336"/>
                <a:gd name="connsiteY33" fmla="*/ 234638 h 598176"/>
                <a:gd name="connsiteX34" fmla="*/ 144820 w 417336"/>
                <a:gd name="connsiteY34" fmla="*/ 237450 h 598176"/>
                <a:gd name="connsiteX35" fmla="*/ 142943 w 417336"/>
                <a:gd name="connsiteY35" fmla="*/ 238387 h 598176"/>
                <a:gd name="connsiteX36" fmla="*/ 138483 w 417336"/>
                <a:gd name="connsiteY36" fmla="*/ 238387 h 598176"/>
                <a:gd name="connsiteX37" fmla="*/ 137544 w 417336"/>
                <a:gd name="connsiteY37" fmla="*/ 237919 h 598176"/>
                <a:gd name="connsiteX38" fmla="*/ 136370 w 417336"/>
                <a:gd name="connsiteY38" fmla="*/ 238153 h 598176"/>
                <a:gd name="connsiteX39" fmla="*/ 128390 w 417336"/>
                <a:gd name="connsiteY39" fmla="*/ 232061 h 598176"/>
                <a:gd name="connsiteX40" fmla="*/ 130972 w 417336"/>
                <a:gd name="connsiteY40" fmla="*/ 218706 h 598176"/>
                <a:gd name="connsiteX41" fmla="*/ 131207 w 417336"/>
                <a:gd name="connsiteY41" fmla="*/ 218003 h 598176"/>
                <a:gd name="connsiteX42" fmla="*/ 149749 w 417336"/>
                <a:gd name="connsiteY42" fmla="*/ 209803 h 598176"/>
                <a:gd name="connsiteX43" fmla="*/ 264037 w 417336"/>
                <a:gd name="connsiteY43" fmla="*/ 206499 h 598176"/>
                <a:gd name="connsiteX44" fmla="*/ 272021 w 417336"/>
                <a:gd name="connsiteY44" fmla="*/ 210275 h 598176"/>
                <a:gd name="connsiteX45" fmla="*/ 273430 w 417336"/>
                <a:gd name="connsiteY45" fmla="*/ 220815 h 598176"/>
                <a:gd name="connsiteX46" fmla="*/ 265916 w 417336"/>
                <a:gd name="connsiteY46" fmla="*/ 232292 h 598176"/>
                <a:gd name="connsiteX47" fmla="*/ 250653 w 417336"/>
                <a:gd name="connsiteY47" fmla="*/ 231355 h 598176"/>
                <a:gd name="connsiteX48" fmla="*/ 252766 w 417336"/>
                <a:gd name="connsiteY48" fmla="*/ 217302 h 598176"/>
                <a:gd name="connsiteX49" fmla="*/ 256054 w 417336"/>
                <a:gd name="connsiteY49" fmla="*/ 209573 h 598176"/>
                <a:gd name="connsiteX50" fmla="*/ 264037 w 417336"/>
                <a:gd name="connsiteY50" fmla="*/ 206499 h 598176"/>
                <a:gd name="connsiteX51" fmla="*/ 54464 w 417336"/>
                <a:gd name="connsiteY51" fmla="*/ 155881 h 598176"/>
                <a:gd name="connsiteX52" fmla="*/ 55872 w 417336"/>
                <a:gd name="connsiteY52" fmla="*/ 215863 h 598176"/>
                <a:gd name="connsiteX53" fmla="*/ 101630 w 417336"/>
                <a:gd name="connsiteY53" fmla="*/ 309116 h 598176"/>
                <a:gd name="connsiteX54" fmla="*/ 209807 w 417336"/>
                <a:gd name="connsiteY54" fmla="*/ 337233 h 598176"/>
                <a:gd name="connsiteX55" fmla="*/ 218489 w 417336"/>
                <a:gd name="connsiteY55" fmla="*/ 340747 h 598176"/>
                <a:gd name="connsiteX56" fmla="*/ 352010 w 417336"/>
                <a:gd name="connsiteY56" fmla="*/ 163613 h 598176"/>
                <a:gd name="connsiteX57" fmla="*/ 310710 w 417336"/>
                <a:gd name="connsiteY57" fmla="*/ 163379 h 598176"/>
                <a:gd name="connsiteX58" fmla="*/ 213327 w 417336"/>
                <a:gd name="connsiteY58" fmla="*/ 163379 h 598176"/>
                <a:gd name="connsiteX59" fmla="*/ 118995 w 417336"/>
                <a:gd name="connsiteY59" fmla="*/ 159865 h 598176"/>
                <a:gd name="connsiteX60" fmla="*/ 54464 w 417336"/>
                <a:gd name="connsiteY60" fmla="*/ 155881 h 598176"/>
                <a:gd name="connsiteX61" fmla="*/ 123688 w 417336"/>
                <a:gd name="connsiteY61" fmla="*/ 102226 h 598176"/>
                <a:gd name="connsiteX62" fmla="*/ 108670 w 417336"/>
                <a:gd name="connsiteY62" fmla="*/ 107380 h 598176"/>
                <a:gd name="connsiteX63" fmla="*/ 110312 w 417336"/>
                <a:gd name="connsiteY63" fmla="*/ 107380 h 598176"/>
                <a:gd name="connsiteX64" fmla="*/ 110547 w 417336"/>
                <a:gd name="connsiteY64" fmla="*/ 107615 h 598176"/>
                <a:gd name="connsiteX65" fmla="*/ 123688 w 417336"/>
                <a:gd name="connsiteY65" fmla="*/ 102226 h 598176"/>
                <a:gd name="connsiteX66" fmla="*/ 168977 w 417336"/>
                <a:gd name="connsiteY66" fmla="*/ 1241 h 598176"/>
                <a:gd name="connsiteX67" fmla="*/ 368670 w 417336"/>
                <a:gd name="connsiteY67" fmla="*/ 150961 h 598176"/>
                <a:gd name="connsiteX68" fmla="*/ 368201 w 417336"/>
                <a:gd name="connsiteY68" fmla="*/ 212817 h 598176"/>
                <a:gd name="connsiteX69" fmla="*/ 386035 w 417336"/>
                <a:gd name="connsiteY69" fmla="*/ 222424 h 598176"/>
                <a:gd name="connsiteX70" fmla="*/ 387208 w 417336"/>
                <a:gd name="connsiteY70" fmla="*/ 240934 h 598176"/>
                <a:gd name="connsiteX71" fmla="*/ 356468 w 417336"/>
                <a:gd name="connsiteY71" fmla="*/ 254055 h 598176"/>
                <a:gd name="connsiteX72" fmla="*/ 212154 w 417336"/>
                <a:gd name="connsiteY72" fmla="*/ 359492 h 598176"/>
                <a:gd name="connsiteX73" fmla="*/ 205349 w 417336"/>
                <a:gd name="connsiteY73" fmla="*/ 355977 h 598176"/>
                <a:gd name="connsiteX74" fmla="*/ 193146 w 417336"/>
                <a:gd name="connsiteY74" fmla="*/ 357617 h 598176"/>
                <a:gd name="connsiteX75" fmla="*/ 46251 w 417336"/>
                <a:gd name="connsiteY75" fmla="*/ 252180 h 598176"/>
                <a:gd name="connsiteX76" fmla="*/ 38272 w 417336"/>
                <a:gd name="connsiteY76" fmla="*/ 254055 h 598176"/>
                <a:gd name="connsiteX77" fmla="*/ 16215 w 417336"/>
                <a:gd name="connsiteY77" fmla="*/ 231093 h 598176"/>
                <a:gd name="connsiteX78" fmla="*/ 36630 w 417336"/>
                <a:gd name="connsiteY78" fmla="*/ 208600 h 598176"/>
                <a:gd name="connsiteX79" fmla="*/ 168977 w 417336"/>
                <a:gd name="connsiteY79" fmla="*/ 1241 h 59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17336" h="598176">
                  <a:moveTo>
                    <a:pt x="233038" y="498490"/>
                  </a:moveTo>
                  <a:lnTo>
                    <a:pt x="220649" y="531110"/>
                  </a:lnTo>
                  <a:lnTo>
                    <a:pt x="219897" y="532236"/>
                  </a:lnTo>
                  <a:cubicBezTo>
                    <a:pt x="220132" y="532236"/>
                    <a:pt x="220132" y="532471"/>
                    <a:pt x="220132" y="532471"/>
                  </a:cubicBezTo>
                  <a:lnTo>
                    <a:pt x="220649" y="531110"/>
                  </a:lnTo>
                  <a:lnTo>
                    <a:pt x="220836" y="530830"/>
                  </a:lnTo>
                  <a:cubicBezTo>
                    <a:pt x="224825" y="520050"/>
                    <a:pt x="229049" y="509270"/>
                    <a:pt x="233038" y="498490"/>
                  </a:cubicBezTo>
                  <a:close/>
                  <a:moveTo>
                    <a:pt x="125334" y="378271"/>
                  </a:moveTo>
                  <a:cubicBezTo>
                    <a:pt x="130261" y="377333"/>
                    <a:pt x="133781" y="380614"/>
                    <a:pt x="134720" y="384364"/>
                  </a:cubicBezTo>
                  <a:cubicBezTo>
                    <a:pt x="166163" y="420219"/>
                    <a:pt x="190332" y="462635"/>
                    <a:pt x="211215" y="505521"/>
                  </a:cubicBezTo>
                  <a:cubicBezTo>
                    <a:pt x="218959" y="485133"/>
                    <a:pt x="226937" y="464510"/>
                    <a:pt x="235619" y="444591"/>
                  </a:cubicBezTo>
                  <a:cubicBezTo>
                    <a:pt x="242424" y="429124"/>
                    <a:pt x="251575" y="395378"/>
                    <a:pt x="268704" y="388113"/>
                  </a:cubicBezTo>
                  <a:cubicBezTo>
                    <a:pt x="270816" y="387410"/>
                    <a:pt x="272928" y="387176"/>
                    <a:pt x="274571" y="387879"/>
                  </a:cubicBezTo>
                  <a:cubicBezTo>
                    <a:pt x="313288" y="371943"/>
                    <a:pt x="350832" y="427483"/>
                    <a:pt x="367727" y="454199"/>
                  </a:cubicBezTo>
                  <a:cubicBezTo>
                    <a:pt x="390253" y="489351"/>
                    <a:pt x="426154" y="546766"/>
                    <a:pt x="415360" y="591057"/>
                  </a:cubicBezTo>
                  <a:cubicBezTo>
                    <a:pt x="414422" y="595041"/>
                    <a:pt x="410433" y="597853"/>
                    <a:pt x="406209" y="597853"/>
                  </a:cubicBezTo>
                  <a:cubicBezTo>
                    <a:pt x="335110" y="599728"/>
                    <a:pt x="264715" y="592932"/>
                    <a:pt x="193617" y="590589"/>
                  </a:cubicBezTo>
                  <a:cubicBezTo>
                    <a:pt x="130965" y="588480"/>
                    <a:pt x="68548" y="597385"/>
                    <a:pt x="6836" y="584027"/>
                  </a:cubicBezTo>
                  <a:cubicBezTo>
                    <a:pt x="1908" y="582855"/>
                    <a:pt x="-908" y="577231"/>
                    <a:pt x="265" y="572778"/>
                  </a:cubicBezTo>
                  <a:cubicBezTo>
                    <a:pt x="19976" y="505521"/>
                    <a:pt x="42502" y="393269"/>
                    <a:pt x="125334" y="378271"/>
                  </a:cubicBezTo>
                  <a:close/>
                  <a:moveTo>
                    <a:pt x="249458" y="266974"/>
                  </a:moveTo>
                  <a:cubicBezTo>
                    <a:pt x="253682" y="263695"/>
                    <a:pt x="259784" y="264632"/>
                    <a:pt x="261427" y="270253"/>
                  </a:cubicBezTo>
                  <a:cubicBezTo>
                    <a:pt x="269640" y="295316"/>
                    <a:pt x="229276" y="314523"/>
                    <a:pt x="210033" y="316631"/>
                  </a:cubicBezTo>
                  <a:cubicBezTo>
                    <a:pt x="183045" y="319442"/>
                    <a:pt x="155589" y="306793"/>
                    <a:pt x="149487" y="278451"/>
                  </a:cubicBezTo>
                  <a:cubicBezTo>
                    <a:pt x="147844" y="270956"/>
                    <a:pt x="159109" y="265334"/>
                    <a:pt x="162629" y="273064"/>
                  </a:cubicBezTo>
                  <a:cubicBezTo>
                    <a:pt x="171312" y="292037"/>
                    <a:pt x="190086" y="302811"/>
                    <a:pt x="211441" y="297892"/>
                  </a:cubicBezTo>
                  <a:cubicBezTo>
                    <a:pt x="220593" y="295550"/>
                    <a:pt x="230215" y="291802"/>
                    <a:pt x="236786" y="284776"/>
                  </a:cubicBezTo>
                  <a:cubicBezTo>
                    <a:pt x="241949" y="279154"/>
                    <a:pt x="243591" y="271659"/>
                    <a:pt x="249458" y="266974"/>
                  </a:cubicBezTo>
                  <a:close/>
                  <a:moveTo>
                    <a:pt x="149749" y="209803"/>
                  </a:moveTo>
                  <a:cubicBezTo>
                    <a:pt x="156556" y="210740"/>
                    <a:pt x="160546" y="216598"/>
                    <a:pt x="157260" y="223158"/>
                  </a:cubicBezTo>
                  <a:cubicBezTo>
                    <a:pt x="156791" y="223861"/>
                    <a:pt x="156321" y="224798"/>
                    <a:pt x="156087" y="225735"/>
                  </a:cubicBezTo>
                  <a:cubicBezTo>
                    <a:pt x="155852" y="225969"/>
                    <a:pt x="155852" y="226438"/>
                    <a:pt x="155852" y="226438"/>
                  </a:cubicBezTo>
                  <a:cubicBezTo>
                    <a:pt x="155382" y="227375"/>
                    <a:pt x="155148" y="228078"/>
                    <a:pt x="154913" y="229015"/>
                  </a:cubicBezTo>
                  <a:cubicBezTo>
                    <a:pt x="153974" y="230890"/>
                    <a:pt x="153270" y="233233"/>
                    <a:pt x="151627" y="234638"/>
                  </a:cubicBezTo>
                  <a:cubicBezTo>
                    <a:pt x="149515" y="236278"/>
                    <a:pt x="147402" y="236981"/>
                    <a:pt x="144820" y="237450"/>
                  </a:cubicBezTo>
                  <a:cubicBezTo>
                    <a:pt x="144351" y="237684"/>
                    <a:pt x="143647" y="238153"/>
                    <a:pt x="142943" y="238387"/>
                  </a:cubicBezTo>
                  <a:cubicBezTo>
                    <a:pt x="141065" y="238856"/>
                    <a:pt x="140361" y="238621"/>
                    <a:pt x="138483" y="238387"/>
                  </a:cubicBezTo>
                  <a:cubicBezTo>
                    <a:pt x="138248" y="238387"/>
                    <a:pt x="138013" y="238153"/>
                    <a:pt x="137544" y="237919"/>
                  </a:cubicBezTo>
                  <a:cubicBezTo>
                    <a:pt x="137309" y="238153"/>
                    <a:pt x="136840" y="238153"/>
                    <a:pt x="136370" y="238153"/>
                  </a:cubicBezTo>
                  <a:cubicBezTo>
                    <a:pt x="133084" y="238387"/>
                    <a:pt x="128860" y="235341"/>
                    <a:pt x="128390" y="232061"/>
                  </a:cubicBezTo>
                  <a:cubicBezTo>
                    <a:pt x="127451" y="227141"/>
                    <a:pt x="127451" y="222221"/>
                    <a:pt x="130972" y="218706"/>
                  </a:cubicBezTo>
                  <a:cubicBezTo>
                    <a:pt x="131207" y="218472"/>
                    <a:pt x="131207" y="218238"/>
                    <a:pt x="131207" y="218003"/>
                  </a:cubicBezTo>
                  <a:cubicBezTo>
                    <a:pt x="134023" y="209803"/>
                    <a:pt x="142238" y="208866"/>
                    <a:pt x="149749" y="209803"/>
                  </a:cubicBezTo>
                  <a:close/>
                  <a:moveTo>
                    <a:pt x="264037" y="206499"/>
                  </a:moveTo>
                  <a:cubicBezTo>
                    <a:pt x="266972" y="206821"/>
                    <a:pt x="269908" y="208285"/>
                    <a:pt x="272021" y="210275"/>
                  </a:cubicBezTo>
                  <a:cubicBezTo>
                    <a:pt x="275073" y="213086"/>
                    <a:pt x="275073" y="217302"/>
                    <a:pt x="273430" y="220815"/>
                  </a:cubicBezTo>
                  <a:cubicBezTo>
                    <a:pt x="271316" y="224797"/>
                    <a:pt x="269203" y="229247"/>
                    <a:pt x="265916" y="232292"/>
                  </a:cubicBezTo>
                  <a:cubicBezTo>
                    <a:pt x="261454" y="236508"/>
                    <a:pt x="254175" y="237445"/>
                    <a:pt x="250653" y="231355"/>
                  </a:cubicBezTo>
                  <a:cubicBezTo>
                    <a:pt x="247835" y="226671"/>
                    <a:pt x="249714" y="221752"/>
                    <a:pt x="252766" y="217302"/>
                  </a:cubicBezTo>
                  <a:cubicBezTo>
                    <a:pt x="253236" y="214491"/>
                    <a:pt x="254410" y="211681"/>
                    <a:pt x="256054" y="209573"/>
                  </a:cubicBezTo>
                  <a:cubicBezTo>
                    <a:pt x="258167" y="206996"/>
                    <a:pt x="261102" y="206177"/>
                    <a:pt x="264037" y="206499"/>
                  </a:cubicBezTo>
                  <a:close/>
                  <a:moveTo>
                    <a:pt x="54464" y="155881"/>
                  </a:moveTo>
                  <a:cubicBezTo>
                    <a:pt x="51883" y="175797"/>
                    <a:pt x="52352" y="196182"/>
                    <a:pt x="55872" y="215863"/>
                  </a:cubicBezTo>
                  <a:cubicBezTo>
                    <a:pt x="62207" y="249837"/>
                    <a:pt x="75348" y="284983"/>
                    <a:pt x="101630" y="309116"/>
                  </a:cubicBezTo>
                  <a:cubicBezTo>
                    <a:pt x="132370" y="337233"/>
                    <a:pt x="169681" y="342856"/>
                    <a:pt x="209807" y="337233"/>
                  </a:cubicBezTo>
                  <a:cubicBezTo>
                    <a:pt x="213562" y="336764"/>
                    <a:pt x="216612" y="338404"/>
                    <a:pt x="218489" y="340747"/>
                  </a:cubicBezTo>
                  <a:cubicBezTo>
                    <a:pt x="304374" y="339341"/>
                    <a:pt x="360692" y="244683"/>
                    <a:pt x="352010" y="163613"/>
                  </a:cubicBezTo>
                  <a:cubicBezTo>
                    <a:pt x="342389" y="162208"/>
                    <a:pt x="319862" y="163379"/>
                    <a:pt x="310710" y="163379"/>
                  </a:cubicBezTo>
                  <a:cubicBezTo>
                    <a:pt x="278327" y="163379"/>
                    <a:pt x="245710" y="163379"/>
                    <a:pt x="213327" y="163379"/>
                  </a:cubicBezTo>
                  <a:cubicBezTo>
                    <a:pt x="181883" y="163379"/>
                    <a:pt x="150439" y="161505"/>
                    <a:pt x="118995" y="159865"/>
                  </a:cubicBezTo>
                  <a:cubicBezTo>
                    <a:pt x="101395" y="158927"/>
                    <a:pt x="72063" y="163145"/>
                    <a:pt x="54464" y="155881"/>
                  </a:cubicBezTo>
                  <a:close/>
                  <a:moveTo>
                    <a:pt x="123688" y="102226"/>
                  </a:moveTo>
                  <a:cubicBezTo>
                    <a:pt x="118760" y="103866"/>
                    <a:pt x="113832" y="105740"/>
                    <a:pt x="108670" y="107380"/>
                  </a:cubicBezTo>
                  <a:cubicBezTo>
                    <a:pt x="109374" y="107380"/>
                    <a:pt x="109843" y="107380"/>
                    <a:pt x="110312" y="107380"/>
                  </a:cubicBezTo>
                  <a:cubicBezTo>
                    <a:pt x="110312" y="107615"/>
                    <a:pt x="110312" y="107615"/>
                    <a:pt x="110547" y="107615"/>
                  </a:cubicBezTo>
                  <a:cubicBezTo>
                    <a:pt x="115005" y="105975"/>
                    <a:pt x="119464" y="104334"/>
                    <a:pt x="123688" y="102226"/>
                  </a:cubicBezTo>
                  <a:close/>
                  <a:moveTo>
                    <a:pt x="168977" y="1241"/>
                  </a:moveTo>
                  <a:cubicBezTo>
                    <a:pt x="261901" y="-10240"/>
                    <a:pt x="353183" y="59348"/>
                    <a:pt x="368670" y="150961"/>
                  </a:cubicBezTo>
                  <a:cubicBezTo>
                    <a:pt x="372190" y="171111"/>
                    <a:pt x="371721" y="192198"/>
                    <a:pt x="368201" y="212817"/>
                  </a:cubicBezTo>
                  <a:cubicBezTo>
                    <a:pt x="375241" y="213989"/>
                    <a:pt x="381577" y="216332"/>
                    <a:pt x="386035" y="222424"/>
                  </a:cubicBezTo>
                  <a:cubicBezTo>
                    <a:pt x="390024" y="227813"/>
                    <a:pt x="390024" y="235076"/>
                    <a:pt x="387208" y="240934"/>
                  </a:cubicBezTo>
                  <a:cubicBezTo>
                    <a:pt x="382046" y="251946"/>
                    <a:pt x="368201" y="256398"/>
                    <a:pt x="356468" y="254055"/>
                  </a:cubicBezTo>
                  <a:cubicBezTo>
                    <a:pt x="332298" y="314037"/>
                    <a:pt x="280204" y="362069"/>
                    <a:pt x="212154" y="359492"/>
                  </a:cubicBezTo>
                  <a:cubicBezTo>
                    <a:pt x="209103" y="359257"/>
                    <a:pt x="206757" y="357851"/>
                    <a:pt x="205349" y="355977"/>
                  </a:cubicBezTo>
                  <a:cubicBezTo>
                    <a:pt x="201359" y="356680"/>
                    <a:pt x="197370" y="357383"/>
                    <a:pt x="193146" y="357617"/>
                  </a:cubicBezTo>
                  <a:cubicBezTo>
                    <a:pt x="116179" y="363475"/>
                    <a:pt x="66901" y="314974"/>
                    <a:pt x="46251" y="252180"/>
                  </a:cubicBezTo>
                  <a:cubicBezTo>
                    <a:pt x="43670" y="253586"/>
                    <a:pt x="40619" y="254055"/>
                    <a:pt x="38272" y="254055"/>
                  </a:cubicBezTo>
                  <a:cubicBezTo>
                    <a:pt x="25836" y="254523"/>
                    <a:pt x="15745" y="243277"/>
                    <a:pt x="16215" y="231093"/>
                  </a:cubicBezTo>
                  <a:cubicBezTo>
                    <a:pt x="16684" y="218909"/>
                    <a:pt x="25601" y="210943"/>
                    <a:pt x="36630" y="208600"/>
                  </a:cubicBezTo>
                  <a:cubicBezTo>
                    <a:pt x="25836" y="116753"/>
                    <a:pt x="68778" y="13893"/>
                    <a:pt x="168977" y="1241"/>
                  </a:cubicBezTo>
                  <a:close/>
                </a:path>
              </a:pathLst>
            </a:custGeom>
            <a:solidFill>
              <a:srgbClr val="7DB1B6"/>
            </a:solidFill>
            <a:ln>
              <a:noFill/>
            </a:ln>
          </p:spPr>
        </p:sp>
      </p:gr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1" name="组合 10"/>
          <p:cNvGrpSpPr/>
          <p:nvPr/>
        </p:nvGrpSpPr>
        <p:grpSpPr>
          <a:xfrm>
            <a:off x="2389549" y="1150410"/>
            <a:ext cx="1728382" cy="1728382"/>
            <a:chOff x="1913897" y="2844801"/>
            <a:chExt cx="1728382" cy="1728382"/>
          </a:xfrm>
        </p:grpSpPr>
        <p:sp>
          <p:nvSpPr>
            <p:cNvPr id="12" name="椭圆 11"/>
            <p:cNvSpPr/>
            <p:nvPr/>
          </p:nvSpPr>
          <p:spPr>
            <a:xfrm>
              <a:off x="2102979" y="3033883"/>
              <a:ext cx="1350218" cy="1350218"/>
            </a:xfrm>
            <a:prstGeom prst="ellipse">
              <a:avLst/>
            </a:prstGeom>
            <a:noFill/>
            <a:ln w="19050">
              <a:solidFill>
                <a:srgbClr val="7DB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等线" panose="02010600030101010101" charset="-122"/>
                <a:ea typeface="等线" panose="02010600030101010101" charset="-122"/>
                <a:cs typeface="+mn-cs"/>
              </a:endParaRPr>
            </a:p>
          </p:txBody>
        </p:sp>
        <p:sp>
          <p:nvSpPr>
            <p:cNvPr id="13" name="椭圆 12"/>
            <p:cNvSpPr/>
            <p:nvPr/>
          </p:nvSpPr>
          <p:spPr>
            <a:xfrm>
              <a:off x="2002169" y="2933073"/>
              <a:ext cx="1551839" cy="1551839"/>
            </a:xfrm>
            <a:prstGeom prst="ellipse">
              <a:avLst/>
            </a:prstGeom>
            <a:noFill/>
            <a:ln w="6350">
              <a:solidFill>
                <a:srgbClr val="7DB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等线" panose="02010600030101010101" charset="-122"/>
                <a:ea typeface="等线" panose="02010600030101010101" charset="-122"/>
                <a:cs typeface="+mn-cs"/>
              </a:endParaRPr>
            </a:p>
          </p:txBody>
        </p:sp>
        <p:sp>
          <p:nvSpPr>
            <p:cNvPr id="14" name="椭圆 13"/>
            <p:cNvSpPr/>
            <p:nvPr/>
          </p:nvSpPr>
          <p:spPr>
            <a:xfrm>
              <a:off x="1913897" y="2844801"/>
              <a:ext cx="1728382" cy="1728382"/>
            </a:xfrm>
            <a:prstGeom prst="ellipse">
              <a:avLst/>
            </a:prstGeom>
            <a:noFill/>
            <a:ln w="6350">
              <a:solidFill>
                <a:srgbClr val="7DB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等线" panose="02010600030101010101" charset="-122"/>
                <a:ea typeface="等线" panose="02010600030101010101" charset="-122"/>
                <a:cs typeface="+mn-cs"/>
              </a:endParaRPr>
            </a:p>
          </p:txBody>
        </p:sp>
      </p:grpSp>
      <p:sp>
        <p:nvSpPr>
          <p:cNvPr id="4" name="书本"/>
          <p:cNvSpPr/>
          <p:nvPr/>
        </p:nvSpPr>
        <p:spPr bwMode="auto">
          <a:xfrm>
            <a:off x="2904173" y="1648841"/>
            <a:ext cx="699135" cy="732155"/>
          </a:xfrm>
          <a:custGeom>
            <a:avLst/>
            <a:gdLst>
              <a:gd name="T0" fmla="*/ 1457935 w 3279"/>
              <a:gd name="T1" fmla="*/ 1800397 h 3279"/>
              <a:gd name="T2" fmla="*/ 336911 w 3279"/>
              <a:gd name="T3" fmla="*/ 1800397 h 3279"/>
              <a:gd name="T4" fmla="*/ 0 w 3279"/>
              <a:gd name="T5" fmla="*/ 1458876 h 3279"/>
              <a:gd name="T6" fmla="*/ 0 w 3279"/>
              <a:gd name="T7" fmla="*/ 0 h 3279"/>
              <a:gd name="T8" fmla="*/ 1332828 w 3279"/>
              <a:gd name="T9" fmla="*/ 0 h 3279"/>
              <a:gd name="T10" fmla="*/ 1332828 w 3279"/>
              <a:gd name="T11" fmla="*/ 107618 h 3279"/>
              <a:gd name="T12" fmla="*/ 1584139 w 3279"/>
              <a:gd name="T13" fmla="*/ 107618 h 3279"/>
              <a:gd name="T14" fmla="*/ 1584139 w 3279"/>
              <a:gd name="T15" fmla="*/ 107618 h 3279"/>
              <a:gd name="T16" fmla="*/ 1584139 w 3279"/>
              <a:gd name="T17" fmla="*/ 215235 h 3279"/>
              <a:gd name="T18" fmla="*/ 1682359 w 3279"/>
              <a:gd name="T19" fmla="*/ 215235 h 3279"/>
              <a:gd name="T20" fmla="*/ 1799235 w 3279"/>
              <a:gd name="T21" fmla="*/ 215235 h 3279"/>
              <a:gd name="T22" fmla="*/ 1799235 w 3279"/>
              <a:gd name="T23" fmla="*/ 1458876 h 3279"/>
              <a:gd name="T24" fmla="*/ 1457935 w 3279"/>
              <a:gd name="T25" fmla="*/ 1800397 h 3279"/>
              <a:gd name="T26" fmla="*/ 1189064 w 3279"/>
              <a:gd name="T27" fmla="*/ 143307 h 3279"/>
              <a:gd name="T28" fmla="*/ 143763 w 3279"/>
              <a:gd name="T29" fmla="*/ 143307 h 3279"/>
              <a:gd name="T30" fmla="*/ 143763 w 3279"/>
              <a:gd name="T31" fmla="*/ 1495115 h 3279"/>
              <a:gd name="T32" fmla="*/ 264480 w 3279"/>
              <a:gd name="T33" fmla="*/ 1620851 h 3279"/>
              <a:gd name="T34" fmla="*/ 1189064 w 3279"/>
              <a:gd name="T35" fmla="*/ 1620851 h 3279"/>
              <a:gd name="T36" fmla="*/ 1189064 w 3279"/>
              <a:gd name="T37" fmla="*/ 143307 h 3279"/>
              <a:gd name="T38" fmla="*/ 1687297 w 3279"/>
              <a:gd name="T39" fmla="*/ 322303 h 3279"/>
              <a:gd name="T40" fmla="*/ 1584139 w 3279"/>
              <a:gd name="T41" fmla="*/ 322303 h 3279"/>
              <a:gd name="T42" fmla="*/ 1584139 w 3279"/>
              <a:gd name="T43" fmla="*/ 1402871 h 3279"/>
              <a:gd name="T44" fmla="*/ 1514452 w 3279"/>
              <a:gd name="T45" fmla="*/ 1458876 h 3279"/>
              <a:gd name="T46" fmla="*/ 1440376 w 3279"/>
              <a:gd name="T47" fmla="*/ 1402871 h 3279"/>
              <a:gd name="T48" fmla="*/ 1440376 w 3279"/>
              <a:gd name="T49" fmla="*/ 215235 h 3279"/>
              <a:gd name="T50" fmla="*/ 1332828 w 3279"/>
              <a:gd name="T51" fmla="*/ 215235 h 3279"/>
              <a:gd name="T52" fmla="*/ 1332828 w 3279"/>
              <a:gd name="T53" fmla="*/ 1456680 h 3279"/>
              <a:gd name="T54" fmla="*/ 1514452 w 3279"/>
              <a:gd name="T55" fmla="*/ 1625244 h 3279"/>
              <a:gd name="T56" fmla="*/ 1687297 w 3279"/>
              <a:gd name="T57" fmla="*/ 1456680 h 3279"/>
              <a:gd name="T58" fmla="*/ 1687297 w 3279"/>
              <a:gd name="T59" fmla="*/ 322303 h 3279"/>
              <a:gd name="T60" fmla="*/ 323193 w 3279"/>
              <a:gd name="T61" fmla="*/ 1333139 h 3279"/>
              <a:gd name="T62" fmla="*/ 686442 w 3279"/>
              <a:gd name="T63" fmla="*/ 1333139 h 3279"/>
              <a:gd name="T64" fmla="*/ 686442 w 3279"/>
              <a:gd name="T65" fmla="*/ 1440757 h 3279"/>
              <a:gd name="T66" fmla="*/ 323193 w 3279"/>
              <a:gd name="T67" fmla="*/ 1440757 h 3279"/>
              <a:gd name="T68" fmla="*/ 323193 w 3279"/>
              <a:gd name="T69" fmla="*/ 1333139 h 3279"/>
              <a:gd name="T70" fmla="*/ 323193 w 3279"/>
              <a:gd name="T71" fmla="*/ 1113512 h 3279"/>
              <a:gd name="T72" fmla="*/ 789600 w 3279"/>
              <a:gd name="T73" fmla="*/ 1113512 h 3279"/>
              <a:gd name="T74" fmla="*/ 789600 w 3279"/>
              <a:gd name="T75" fmla="*/ 1225522 h 3279"/>
              <a:gd name="T76" fmla="*/ 323193 w 3279"/>
              <a:gd name="T77" fmla="*/ 1225522 h 3279"/>
              <a:gd name="T78" fmla="*/ 323193 w 3279"/>
              <a:gd name="T79" fmla="*/ 1113512 h 3279"/>
              <a:gd name="T80" fmla="*/ 1009635 w 3279"/>
              <a:gd name="T81" fmla="*/ 1225522 h 3279"/>
              <a:gd name="T82" fmla="*/ 897697 w 3279"/>
              <a:gd name="T83" fmla="*/ 1225522 h 3279"/>
              <a:gd name="T84" fmla="*/ 897697 w 3279"/>
              <a:gd name="T85" fmla="*/ 1113512 h 3279"/>
              <a:gd name="T86" fmla="*/ 1009635 w 3279"/>
              <a:gd name="T87" fmla="*/ 1113512 h 3279"/>
              <a:gd name="T88" fmla="*/ 1009635 w 3279"/>
              <a:gd name="T89" fmla="*/ 1225522 h 3279"/>
              <a:gd name="T90" fmla="*/ 789600 w 3279"/>
              <a:gd name="T91" fmla="*/ 897728 h 3279"/>
              <a:gd name="T92" fmla="*/ 1009635 w 3279"/>
              <a:gd name="T93" fmla="*/ 897728 h 3279"/>
              <a:gd name="T94" fmla="*/ 1009635 w 3279"/>
              <a:gd name="T95" fmla="*/ 1010287 h 3279"/>
              <a:gd name="T96" fmla="*/ 789600 w 3279"/>
              <a:gd name="T97" fmla="*/ 1010287 h 3279"/>
              <a:gd name="T98" fmla="*/ 789600 w 3279"/>
              <a:gd name="T99" fmla="*/ 897728 h 3279"/>
              <a:gd name="T100" fmla="*/ 323193 w 3279"/>
              <a:gd name="T101" fmla="*/ 327794 h 3279"/>
              <a:gd name="T102" fmla="*/ 1009635 w 3279"/>
              <a:gd name="T103" fmla="*/ 327794 h 3279"/>
              <a:gd name="T104" fmla="*/ 1009635 w 3279"/>
              <a:gd name="T105" fmla="*/ 790110 h 3279"/>
              <a:gd name="T106" fmla="*/ 323193 w 3279"/>
              <a:gd name="T107" fmla="*/ 790110 h 3279"/>
              <a:gd name="T108" fmla="*/ 323193 w 3279"/>
              <a:gd name="T109" fmla="*/ 327794 h 3279"/>
              <a:gd name="T110" fmla="*/ 682052 w 3279"/>
              <a:gd name="T111" fmla="*/ 1010287 h 3279"/>
              <a:gd name="T112" fmla="*/ 323193 w 3279"/>
              <a:gd name="T113" fmla="*/ 1010287 h 3279"/>
              <a:gd name="T114" fmla="*/ 323193 w 3279"/>
              <a:gd name="T115" fmla="*/ 897728 h 3279"/>
              <a:gd name="T116" fmla="*/ 682052 w 3279"/>
              <a:gd name="T117" fmla="*/ 897728 h 3279"/>
              <a:gd name="T118" fmla="*/ 682052 w 3279"/>
              <a:gd name="T119" fmla="*/ 1010287 h 327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279" h="3279">
                <a:moveTo>
                  <a:pt x="2657" y="3279"/>
                </a:moveTo>
                <a:cubicBezTo>
                  <a:pt x="614" y="3279"/>
                  <a:pt x="614" y="3279"/>
                  <a:pt x="614" y="3279"/>
                </a:cubicBezTo>
                <a:cubicBezTo>
                  <a:pt x="275" y="3279"/>
                  <a:pt x="0" y="2996"/>
                  <a:pt x="0" y="2657"/>
                </a:cubicBezTo>
                <a:cubicBezTo>
                  <a:pt x="0" y="0"/>
                  <a:pt x="0" y="0"/>
                  <a:pt x="0" y="0"/>
                </a:cubicBezTo>
                <a:cubicBezTo>
                  <a:pt x="2429" y="0"/>
                  <a:pt x="2429" y="0"/>
                  <a:pt x="2429" y="0"/>
                </a:cubicBezTo>
                <a:cubicBezTo>
                  <a:pt x="2429" y="196"/>
                  <a:pt x="2429" y="196"/>
                  <a:pt x="2429" y="196"/>
                </a:cubicBezTo>
                <a:cubicBezTo>
                  <a:pt x="2887" y="196"/>
                  <a:pt x="2887" y="196"/>
                  <a:pt x="2887" y="196"/>
                </a:cubicBezTo>
                <a:cubicBezTo>
                  <a:pt x="2887" y="196"/>
                  <a:pt x="2887" y="196"/>
                  <a:pt x="2887" y="196"/>
                </a:cubicBezTo>
                <a:cubicBezTo>
                  <a:pt x="2887" y="392"/>
                  <a:pt x="2887" y="392"/>
                  <a:pt x="2887" y="392"/>
                </a:cubicBezTo>
                <a:cubicBezTo>
                  <a:pt x="3066" y="392"/>
                  <a:pt x="3066" y="392"/>
                  <a:pt x="3066" y="392"/>
                </a:cubicBezTo>
                <a:cubicBezTo>
                  <a:pt x="3279" y="392"/>
                  <a:pt x="3279" y="392"/>
                  <a:pt x="3279" y="392"/>
                </a:cubicBezTo>
                <a:cubicBezTo>
                  <a:pt x="3279" y="2657"/>
                  <a:pt x="3279" y="2657"/>
                  <a:pt x="3279" y="2657"/>
                </a:cubicBezTo>
                <a:cubicBezTo>
                  <a:pt x="3279" y="2996"/>
                  <a:pt x="2996" y="3279"/>
                  <a:pt x="2657" y="3279"/>
                </a:cubicBezTo>
                <a:close/>
                <a:moveTo>
                  <a:pt x="2167" y="261"/>
                </a:moveTo>
                <a:cubicBezTo>
                  <a:pt x="262" y="261"/>
                  <a:pt x="262" y="261"/>
                  <a:pt x="262" y="261"/>
                </a:cubicBezTo>
                <a:cubicBezTo>
                  <a:pt x="262" y="2723"/>
                  <a:pt x="262" y="2723"/>
                  <a:pt x="262" y="2723"/>
                </a:cubicBezTo>
                <a:cubicBezTo>
                  <a:pt x="262" y="2836"/>
                  <a:pt x="370" y="2952"/>
                  <a:pt x="482" y="2952"/>
                </a:cubicBezTo>
                <a:cubicBezTo>
                  <a:pt x="2167" y="2952"/>
                  <a:pt x="2167" y="2952"/>
                  <a:pt x="2167" y="2952"/>
                </a:cubicBezTo>
                <a:lnTo>
                  <a:pt x="2167" y="261"/>
                </a:lnTo>
                <a:close/>
                <a:moveTo>
                  <a:pt x="3075" y="587"/>
                </a:moveTo>
                <a:cubicBezTo>
                  <a:pt x="2887" y="587"/>
                  <a:pt x="2887" y="587"/>
                  <a:pt x="2887" y="587"/>
                </a:cubicBezTo>
                <a:cubicBezTo>
                  <a:pt x="2887" y="2555"/>
                  <a:pt x="2887" y="2555"/>
                  <a:pt x="2887" y="2555"/>
                </a:cubicBezTo>
                <a:cubicBezTo>
                  <a:pt x="2887" y="2611"/>
                  <a:pt x="2816" y="2657"/>
                  <a:pt x="2760" y="2657"/>
                </a:cubicBezTo>
                <a:cubicBezTo>
                  <a:pt x="2703" y="2657"/>
                  <a:pt x="2625" y="2611"/>
                  <a:pt x="2625" y="2555"/>
                </a:cubicBezTo>
                <a:cubicBezTo>
                  <a:pt x="2625" y="392"/>
                  <a:pt x="2625" y="392"/>
                  <a:pt x="2625" y="392"/>
                </a:cubicBezTo>
                <a:cubicBezTo>
                  <a:pt x="2429" y="392"/>
                  <a:pt x="2429" y="392"/>
                  <a:pt x="2429" y="392"/>
                </a:cubicBezTo>
                <a:cubicBezTo>
                  <a:pt x="2429" y="2653"/>
                  <a:pt x="2429" y="2653"/>
                  <a:pt x="2429" y="2653"/>
                </a:cubicBezTo>
                <a:cubicBezTo>
                  <a:pt x="2429" y="2823"/>
                  <a:pt x="2590" y="2960"/>
                  <a:pt x="2760" y="2960"/>
                </a:cubicBezTo>
                <a:cubicBezTo>
                  <a:pt x="2929" y="2960"/>
                  <a:pt x="3075" y="2823"/>
                  <a:pt x="3075" y="2653"/>
                </a:cubicBezTo>
                <a:lnTo>
                  <a:pt x="3075" y="587"/>
                </a:lnTo>
                <a:close/>
                <a:moveTo>
                  <a:pt x="589" y="2428"/>
                </a:moveTo>
                <a:cubicBezTo>
                  <a:pt x="1251" y="2428"/>
                  <a:pt x="1251" y="2428"/>
                  <a:pt x="1251" y="2428"/>
                </a:cubicBezTo>
                <a:cubicBezTo>
                  <a:pt x="1251" y="2624"/>
                  <a:pt x="1251" y="2624"/>
                  <a:pt x="1251" y="2624"/>
                </a:cubicBezTo>
                <a:cubicBezTo>
                  <a:pt x="589" y="2624"/>
                  <a:pt x="589" y="2624"/>
                  <a:pt x="589" y="2624"/>
                </a:cubicBezTo>
                <a:lnTo>
                  <a:pt x="589" y="2428"/>
                </a:lnTo>
                <a:close/>
                <a:moveTo>
                  <a:pt x="589" y="2028"/>
                </a:moveTo>
                <a:cubicBezTo>
                  <a:pt x="1439" y="2028"/>
                  <a:pt x="1439" y="2028"/>
                  <a:pt x="1439" y="2028"/>
                </a:cubicBezTo>
                <a:cubicBezTo>
                  <a:pt x="1439" y="2232"/>
                  <a:pt x="1439" y="2232"/>
                  <a:pt x="1439" y="2232"/>
                </a:cubicBezTo>
                <a:cubicBezTo>
                  <a:pt x="589" y="2232"/>
                  <a:pt x="589" y="2232"/>
                  <a:pt x="589" y="2232"/>
                </a:cubicBezTo>
                <a:lnTo>
                  <a:pt x="589" y="2028"/>
                </a:lnTo>
                <a:close/>
                <a:moveTo>
                  <a:pt x="1840" y="2232"/>
                </a:moveTo>
                <a:cubicBezTo>
                  <a:pt x="1636" y="2232"/>
                  <a:pt x="1636" y="2232"/>
                  <a:pt x="1636" y="2232"/>
                </a:cubicBezTo>
                <a:cubicBezTo>
                  <a:pt x="1636" y="2028"/>
                  <a:pt x="1636" y="2028"/>
                  <a:pt x="1636" y="2028"/>
                </a:cubicBezTo>
                <a:cubicBezTo>
                  <a:pt x="1840" y="2028"/>
                  <a:pt x="1840" y="2028"/>
                  <a:pt x="1840" y="2028"/>
                </a:cubicBezTo>
                <a:lnTo>
                  <a:pt x="1840" y="2232"/>
                </a:lnTo>
                <a:close/>
                <a:moveTo>
                  <a:pt x="1439" y="1635"/>
                </a:moveTo>
                <a:cubicBezTo>
                  <a:pt x="1840" y="1635"/>
                  <a:pt x="1840" y="1635"/>
                  <a:pt x="1840" y="1635"/>
                </a:cubicBezTo>
                <a:cubicBezTo>
                  <a:pt x="1840" y="1840"/>
                  <a:pt x="1840" y="1840"/>
                  <a:pt x="1840" y="1840"/>
                </a:cubicBezTo>
                <a:cubicBezTo>
                  <a:pt x="1439" y="1840"/>
                  <a:pt x="1439" y="1840"/>
                  <a:pt x="1439" y="1840"/>
                </a:cubicBezTo>
                <a:lnTo>
                  <a:pt x="1439" y="1635"/>
                </a:lnTo>
                <a:close/>
                <a:moveTo>
                  <a:pt x="589" y="597"/>
                </a:moveTo>
                <a:cubicBezTo>
                  <a:pt x="1840" y="597"/>
                  <a:pt x="1840" y="597"/>
                  <a:pt x="1840" y="597"/>
                </a:cubicBezTo>
                <a:cubicBezTo>
                  <a:pt x="1840" y="1439"/>
                  <a:pt x="1840" y="1439"/>
                  <a:pt x="1840" y="1439"/>
                </a:cubicBezTo>
                <a:cubicBezTo>
                  <a:pt x="589" y="1439"/>
                  <a:pt x="589" y="1439"/>
                  <a:pt x="589" y="1439"/>
                </a:cubicBezTo>
                <a:lnTo>
                  <a:pt x="589" y="597"/>
                </a:lnTo>
                <a:close/>
                <a:moveTo>
                  <a:pt x="1243" y="1840"/>
                </a:moveTo>
                <a:cubicBezTo>
                  <a:pt x="589" y="1840"/>
                  <a:pt x="589" y="1840"/>
                  <a:pt x="589" y="1840"/>
                </a:cubicBezTo>
                <a:cubicBezTo>
                  <a:pt x="589" y="1635"/>
                  <a:pt x="589" y="1635"/>
                  <a:pt x="589" y="1635"/>
                </a:cubicBezTo>
                <a:cubicBezTo>
                  <a:pt x="1243" y="1635"/>
                  <a:pt x="1243" y="1635"/>
                  <a:pt x="1243" y="1635"/>
                </a:cubicBezTo>
                <a:lnTo>
                  <a:pt x="1243" y="1840"/>
                </a:lnTo>
                <a:close/>
              </a:path>
            </a:pathLst>
          </a:custGeom>
          <a:solidFill>
            <a:srgbClr val="7DB1B6"/>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Calibri" panose="020F0502020204030204" charset="0"/>
              <a:ea typeface="宋体" panose="02010600030101010101" pitchFamily="2" charset="-122"/>
              <a:cs typeface="+mn-cs"/>
            </a:endParaRPr>
          </a:p>
        </p:txBody>
      </p:sp>
      <p:grpSp>
        <p:nvGrpSpPr>
          <p:cNvPr id="15" name="组合 14"/>
          <p:cNvGrpSpPr/>
          <p:nvPr/>
        </p:nvGrpSpPr>
        <p:grpSpPr>
          <a:xfrm>
            <a:off x="8088041" y="1150410"/>
            <a:ext cx="1728382" cy="1728382"/>
            <a:chOff x="1913897" y="2844801"/>
            <a:chExt cx="1728382" cy="1728382"/>
          </a:xfrm>
        </p:grpSpPr>
        <p:sp>
          <p:nvSpPr>
            <p:cNvPr id="16" name="椭圆 15"/>
            <p:cNvSpPr/>
            <p:nvPr/>
          </p:nvSpPr>
          <p:spPr>
            <a:xfrm>
              <a:off x="2102979" y="3033883"/>
              <a:ext cx="1350218" cy="1350218"/>
            </a:xfrm>
            <a:prstGeom prst="ellipse">
              <a:avLst/>
            </a:prstGeom>
            <a:noFill/>
            <a:ln w="19050">
              <a:solidFill>
                <a:srgbClr val="7DB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等线" panose="02010600030101010101" charset="-122"/>
                <a:ea typeface="等线" panose="02010600030101010101" charset="-122"/>
                <a:cs typeface="+mn-cs"/>
              </a:endParaRPr>
            </a:p>
          </p:txBody>
        </p:sp>
        <p:sp>
          <p:nvSpPr>
            <p:cNvPr id="17" name="椭圆 16"/>
            <p:cNvSpPr/>
            <p:nvPr/>
          </p:nvSpPr>
          <p:spPr>
            <a:xfrm>
              <a:off x="2002169" y="2933073"/>
              <a:ext cx="1551839" cy="1551839"/>
            </a:xfrm>
            <a:prstGeom prst="ellipse">
              <a:avLst/>
            </a:prstGeom>
            <a:noFill/>
            <a:ln w="6350">
              <a:solidFill>
                <a:srgbClr val="7DB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等线" panose="02010600030101010101" charset="-122"/>
                <a:ea typeface="等线" panose="02010600030101010101" charset="-122"/>
                <a:cs typeface="+mn-cs"/>
              </a:endParaRPr>
            </a:p>
          </p:txBody>
        </p:sp>
        <p:sp>
          <p:nvSpPr>
            <p:cNvPr id="18" name="椭圆 17"/>
            <p:cNvSpPr/>
            <p:nvPr/>
          </p:nvSpPr>
          <p:spPr>
            <a:xfrm>
              <a:off x="1913897" y="2844801"/>
              <a:ext cx="1728382" cy="1728382"/>
            </a:xfrm>
            <a:prstGeom prst="ellipse">
              <a:avLst/>
            </a:prstGeom>
            <a:noFill/>
            <a:ln w="6350">
              <a:solidFill>
                <a:srgbClr val="7DB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等线" panose="02010600030101010101" charset="-122"/>
                <a:ea typeface="等线" panose="02010600030101010101" charset="-122"/>
                <a:cs typeface="+mn-cs"/>
              </a:endParaRPr>
            </a:p>
          </p:txBody>
        </p:sp>
      </p:grpSp>
      <p:sp>
        <p:nvSpPr>
          <p:cNvPr id="10" name="书写"/>
          <p:cNvSpPr/>
          <p:nvPr/>
        </p:nvSpPr>
        <p:spPr bwMode="auto">
          <a:xfrm>
            <a:off x="8624572" y="1686941"/>
            <a:ext cx="655320" cy="655320"/>
          </a:xfrm>
          <a:custGeom>
            <a:avLst/>
            <a:gdLst>
              <a:gd name="T0" fmla="*/ 1362577 w 3409"/>
              <a:gd name="T1" fmla="*/ 0 h 3216"/>
              <a:gd name="T2" fmla="*/ 1238994 w 3409"/>
              <a:gd name="T3" fmla="*/ 128869 h 3216"/>
              <a:gd name="T4" fmla="*/ 338532 w 3409"/>
              <a:gd name="T5" fmla="*/ 620579 h 3216"/>
              <a:gd name="T6" fmla="*/ 302091 w 3409"/>
              <a:gd name="T7" fmla="*/ 646458 h 3216"/>
              <a:gd name="T8" fmla="*/ 128336 w 3409"/>
              <a:gd name="T9" fmla="*/ 1570197 h 3216"/>
              <a:gd name="T10" fmla="*/ 1298145 w 3409"/>
              <a:gd name="T11" fmla="*/ 1152428 h 3216"/>
              <a:gd name="T12" fmla="*/ 1426481 w 3409"/>
              <a:gd name="T13" fmla="*/ 1634632 h 3216"/>
              <a:gd name="T14" fmla="*/ 1362577 w 3409"/>
              <a:gd name="T15" fmla="*/ 1698538 h 3216"/>
              <a:gd name="T16" fmla="*/ 0 w 3409"/>
              <a:gd name="T17" fmla="*/ 1698538 h 3216"/>
              <a:gd name="T18" fmla="*/ 0 w 3409"/>
              <a:gd name="T19" fmla="*/ 574102 h 3216"/>
              <a:gd name="T20" fmla="*/ 7922 w 3409"/>
              <a:gd name="T21" fmla="*/ 543469 h 3216"/>
              <a:gd name="T22" fmla="*/ 303147 w 3409"/>
              <a:gd name="T23" fmla="*/ 0 h 3216"/>
              <a:gd name="T24" fmla="*/ 214421 w 3409"/>
              <a:gd name="T25" fmla="*/ 1143978 h 3216"/>
              <a:gd name="T26" fmla="*/ 371804 w 3409"/>
              <a:gd name="T27" fmla="*/ 1037819 h 3216"/>
              <a:gd name="T28" fmla="*/ 424617 w 3409"/>
              <a:gd name="T29" fmla="*/ 1292917 h 3216"/>
              <a:gd name="T30" fmla="*/ 414054 w 3409"/>
              <a:gd name="T31" fmla="*/ 1375309 h 3216"/>
              <a:gd name="T32" fmla="*/ 649072 w 3409"/>
              <a:gd name="T33" fmla="*/ 1408054 h 3216"/>
              <a:gd name="T34" fmla="*/ 908913 w 3409"/>
              <a:gd name="T35" fmla="*/ 1447666 h 3216"/>
              <a:gd name="T36" fmla="*/ 742552 w 3409"/>
              <a:gd name="T37" fmla="*/ 1344676 h 3216"/>
              <a:gd name="T38" fmla="*/ 592034 w 3409"/>
              <a:gd name="T39" fmla="*/ 1330416 h 3216"/>
              <a:gd name="T40" fmla="*/ 604181 w 3409"/>
              <a:gd name="T41" fmla="*/ 1279185 h 3216"/>
              <a:gd name="T42" fmla="*/ 665973 w 3409"/>
              <a:gd name="T43" fmla="*/ 1070565 h 3216"/>
              <a:gd name="T44" fmla="*/ 433067 w 3409"/>
              <a:gd name="T45" fmla="*/ 1185702 h 3216"/>
              <a:gd name="T46" fmla="*/ 474261 w 3409"/>
              <a:gd name="T47" fmla="*/ 954899 h 3216"/>
              <a:gd name="T48" fmla="*/ 354904 w 3409"/>
              <a:gd name="T49" fmla="*/ 173234 h 3216"/>
              <a:gd name="T50" fmla="*/ 281494 w 3409"/>
              <a:gd name="T51" fmla="*/ 577799 h 3216"/>
              <a:gd name="T52" fmla="*/ 960669 w 3409"/>
              <a:gd name="T53" fmla="*/ 921626 h 3216"/>
              <a:gd name="T54" fmla="*/ 931622 w 3409"/>
              <a:gd name="T55" fmla="*/ 1204716 h 3216"/>
              <a:gd name="T56" fmla="*/ 946410 w 3409"/>
              <a:gd name="T57" fmla="*/ 1309818 h 3216"/>
              <a:gd name="T58" fmla="*/ 1019292 w 3409"/>
              <a:gd name="T59" fmla="*/ 1256474 h 3216"/>
              <a:gd name="T60" fmla="*/ 960669 w 3409"/>
              <a:gd name="T61" fmla="*/ 921626 h 3216"/>
              <a:gd name="T62" fmla="*/ 1629283 w 3409"/>
              <a:gd name="T63" fmla="*/ 193304 h 3216"/>
              <a:gd name="T64" fmla="*/ 1383702 w 3409"/>
              <a:gd name="T65" fmla="*/ 199642 h 3216"/>
              <a:gd name="T66" fmla="*/ 1647767 w 3409"/>
              <a:gd name="T67" fmla="*/ 353862 h 3216"/>
              <a:gd name="T68" fmla="*/ 1476653 w 3409"/>
              <a:gd name="T69" fmla="*/ 773743 h 3216"/>
              <a:gd name="T70" fmla="*/ 1793003 w 3409"/>
              <a:gd name="T71" fmla="*/ 366538 h 3216"/>
              <a:gd name="T72" fmla="*/ 1770294 w 3409"/>
              <a:gd name="T73" fmla="*/ 314251 h 3216"/>
              <a:gd name="T74" fmla="*/ 1352014 w 3409"/>
              <a:gd name="T75" fmla="*/ 252985 h 3216"/>
              <a:gd name="T76" fmla="*/ 1255894 w 3409"/>
              <a:gd name="T77" fmla="*/ 1023559 h 3216"/>
              <a:gd name="T78" fmla="*/ 1352014 w 3409"/>
              <a:gd name="T79" fmla="*/ 252985 h 321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409" h="3216">
                <a:moveTo>
                  <a:pt x="646" y="0"/>
                </a:moveTo>
                <a:cubicBezTo>
                  <a:pt x="2580" y="0"/>
                  <a:pt x="2580" y="0"/>
                  <a:pt x="2580" y="0"/>
                </a:cubicBezTo>
                <a:cubicBezTo>
                  <a:pt x="2701" y="0"/>
                  <a:pt x="2701" y="0"/>
                  <a:pt x="2701" y="0"/>
                </a:cubicBezTo>
                <a:cubicBezTo>
                  <a:pt x="2346" y="244"/>
                  <a:pt x="2346" y="244"/>
                  <a:pt x="2346" y="244"/>
                </a:cubicBezTo>
                <a:cubicBezTo>
                  <a:pt x="810" y="244"/>
                  <a:pt x="810" y="244"/>
                  <a:pt x="810" y="244"/>
                </a:cubicBezTo>
                <a:cubicBezTo>
                  <a:pt x="641" y="1175"/>
                  <a:pt x="641" y="1175"/>
                  <a:pt x="641" y="1175"/>
                </a:cubicBezTo>
                <a:cubicBezTo>
                  <a:pt x="630" y="1234"/>
                  <a:pt x="630" y="1234"/>
                  <a:pt x="630" y="1234"/>
                </a:cubicBezTo>
                <a:cubicBezTo>
                  <a:pt x="572" y="1224"/>
                  <a:pt x="572" y="1224"/>
                  <a:pt x="572" y="1224"/>
                </a:cubicBezTo>
                <a:cubicBezTo>
                  <a:pt x="243" y="1169"/>
                  <a:pt x="243" y="1169"/>
                  <a:pt x="243" y="1169"/>
                </a:cubicBezTo>
                <a:cubicBezTo>
                  <a:pt x="243" y="2973"/>
                  <a:pt x="243" y="2973"/>
                  <a:pt x="243" y="2973"/>
                </a:cubicBezTo>
                <a:cubicBezTo>
                  <a:pt x="2458" y="2973"/>
                  <a:pt x="2458" y="2973"/>
                  <a:pt x="2458" y="2973"/>
                </a:cubicBezTo>
                <a:cubicBezTo>
                  <a:pt x="2458" y="2182"/>
                  <a:pt x="2458" y="2182"/>
                  <a:pt x="2458" y="2182"/>
                </a:cubicBezTo>
                <a:cubicBezTo>
                  <a:pt x="2701" y="1862"/>
                  <a:pt x="2701" y="1862"/>
                  <a:pt x="2701" y="1862"/>
                </a:cubicBezTo>
                <a:cubicBezTo>
                  <a:pt x="2701" y="3095"/>
                  <a:pt x="2701" y="3095"/>
                  <a:pt x="2701" y="3095"/>
                </a:cubicBezTo>
                <a:cubicBezTo>
                  <a:pt x="2701" y="3216"/>
                  <a:pt x="2701" y="3216"/>
                  <a:pt x="2701" y="3216"/>
                </a:cubicBezTo>
                <a:cubicBezTo>
                  <a:pt x="2580" y="3216"/>
                  <a:pt x="2580" y="3216"/>
                  <a:pt x="2580" y="3216"/>
                </a:cubicBezTo>
                <a:cubicBezTo>
                  <a:pt x="122" y="3216"/>
                  <a:pt x="122" y="3216"/>
                  <a:pt x="122" y="3216"/>
                </a:cubicBezTo>
                <a:cubicBezTo>
                  <a:pt x="0" y="3216"/>
                  <a:pt x="0" y="3216"/>
                  <a:pt x="0" y="3216"/>
                </a:cubicBezTo>
                <a:cubicBezTo>
                  <a:pt x="0" y="3095"/>
                  <a:pt x="0" y="3095"/>
                  <a:pt x="0" y="3095"/>
                </a:cubicBezTo>
                <a:cubicBezTo>
                  <a:pt x="0" y="1087"/>
                  <a:pt x="0" y="1087"/>
                  <a:pt x="0" y="1087"/>
                </a:cubicBezTo>
                <a:cubicBezTo>
                  <a:pt x="0" y="1057"/>
                  <a:pt x="0" y="1057"/>
                  <a:pt x="0" y="1057"/>
                </a:cubicBezTo>
                <a:cubicBezTo>
                  <a:pt x="15" y="1029"/>
                  <a:pt x="15" y="1029"/>
                  <a:pt x="15" y="1029"/>
                </a:cubicBezTo>
                <a:cubicBezTo>
                  <a:pt x="539" y="64"/>
                  <a:pt x="539" y="64"/>
                  <a:pt x="539" y="64"/>
                </a:cubicBezTo>
                <a:cubicBezTo>
                  <a:pt x="574" y="0"/>
                  <a:pt x="574" y="0"/>
                  <a:pt x="574" y="0"/>
                </a:cubicBezTo>
                <a:cubicBezTo>
                  <a:pt x="646" y="0"/>
                  <a:pt x="646" y="0"/>
                  <a:pt x="646" y="0"/>
                </a:cubicBezTo>
                <a:close/>
                <a:moveTo>
                  <a:pt x="406" y="2166"/>
                </a:moveTo>
                <a:cubicBezTo>
                  <a:pt x="567" y="2251"/>
                  <a:pt x="567" y="2251"/>
                  <a:pt x="567" y="2251"/>
                </a:cubicBezTo>
                <a:cubicBezTo>
                  <a:pt x="572" y="2241"/>
                  <a:pt x="717" y="1843"/>
                  <a:pt x="704" y="1965"/>
                </a:cubicBezTo>
                <a:cubicBezTo>
                  <a:pt x="692" y="2084"/>
                  <a:pt x="615" y="2249"/>
                  <a:pt x="647" y="2358"/>
                </a:cubicBezTo>
                <a:cubicBezTo>
                  <a:pt x="670" y="2436"/>
                  <a:pt x="719" y="2473"/>
                  <a:pt x="804" y="2448"/>
                </a:cubicBezTo>
                <a:cubicBezTo>
                  <a:pt x="839" y="2438"/>
                  <a:pt x="880" y="2419"/>
                  <a:pt x="923" y="2395"/>
                </a:cubicBezTo>
                <a:cubicBezTo>
                  <a:pt x="858" y="2470"/>
                  <a:pt x="802" y="2543"/>
                  <a:pt x="784" y="2604"/>
                </a:cubicBezTo>
                <a:cubicBezTo>
                  <a:pt x="758" y="2691"/>
                  <a:pt x="781" y="2756"/>
                  <a:pt x="879" y="2785"/>
                </a:cubicBezTo>
                <a:cubicBezTo>
                  <a:pt x="1012" y="2824"/>
                  <a:pt x="1133" y="2736"/>
                  <a:pt x="1229" y="2666"/>
                </a:cubicBezTo>
                <a:cubicBezTo>
                  <a:pt x="1239" y="2658"/>
                  <a:pt x="1248" y="2651"/>
                  <a:pt x="1257" y="2645"/>
                </a:cubicBezTo>
                <a:cubicBezTo>
                  <a:pt x="1367" y="2786"/>
                  <a:pt x="1720" y="2741"/>
                  <a:pt x="1721" y="2741"/>
                </a:cubicBezTo>
                <a:cubicBezTo>
                  <a:pt x="1698" y="2560"/>
                  <a:pt x="1698" y="2560"/>
                  <a:pt x="1698" y="2560"/>
                </a:cubicBezTo>
                <a:cubicBezTo>
                  <a:pt x="1697" y="2560"/>
                  <a:pt x="1415" y="2596"/>
                  <a:pt x="1406" y="2546"/>
                </a:cubicBezTo>
                <a:cubicBezTo>
                  <a:pt x="1388" y="2453"/>
                  <a:pt x="1337" y="2426"/>
                  <a:pt x="1262" y="2440"/>
                </a:cubicBezTo>
                <a:cubicBezTo>
                  <a:pt x="1216" y="2449"/>
                  <a:pt x="1172" y="2481"/>
                  <a:pt x="1121" y="2519"/>
                </a:cubicBezTo>
                <a:cubicBezTo>
                  <a:pt x="1079" y="2549"/>
                  <a:pt x="1030" y="2585"/>
                  <a:pt x="988" y="2602"/>
                </a:cubicBezTo>
                <a:cubicBezTo>
                  <a:pt x="1024" y="2552"/>
                  <a:pt x="1085" y="2486"/>
                  <a:pt x="1144" y="2422"/>
                </a:cubicBezTo>
                <a:cubicBezTo>
                  <a:pt x="1232" y="2326"/>
                  <a:pt x="1316" y="2235"/>
                  <a:pt x="1334" y="2167"/>
                </a:cubicBezTo>
                <a:cubicBezTo>
                  <a:pt x="1354" y="2089"/>
                  <a:pt x="1327" y="2045"/>
                  <a:pt x="1261" y="2027"/>
                </a:cubicBezTo>
                <a:cubicBezTo>
                  <a:pt x="1195" y="2010"/>
                  <a:pt x="1095" y="2074"/>
                  <a:pt x="984" y="2145"/>
                </a:cubicBezTo>
                <a:cubicBezTo>
                  <a:pt x="928" y="2181"/>
                  <a:pt x="869" y="2218"/>
                  <a:pt x="820" y="2245"/>
                </a:cubicBezTo>
                <a:cubicBezTo>
                  <a:pt x="826" y="2173"/>
                  <a:pt x="849" y="2064"/>
                  <a:pt x="868" y="1971"/>
                </a:cubicBezTo>
                <a:cubicBezTo>
                  <a:pt x="882" y="1905"/>
                  <a:pt x="894" y="1846"/>
                  <a:pt x="898" y="1808"/>
                </a:cubicBezTo>
                <a:cubicBezTo>
                  <a:pt x="990" y="1069"/>
                  <a:pt x="408" y="2163"/>
                  <a:pt x="406" y="2166"/>
                </a:cubicBezTo>
                <a:close/>
                <a:moveTo>
                  <a:pt x="672" y="328"/>
                </a:moveTo>
                <a:cubicBezTo>
                  <a:pt x="279" y="1052"/>
                  <a:pt x="279" y="1052"/>
                  <a:pt x="279" y="1052"/>
                </a:cubicBezTo>
                <a:cubicBezTo>
                  <a:pt x="533" y="1094"/>
                  <a:pt x="533" y="1094"/>
                  <a:pt x="533" y="1094"/>
                </a:cubicBezTo>
                <a:cubicBezTo>
                  <a:pt x="672" y="328"/>
                  <a:pt x="672" y="328"/>
                  <a:pt x="672" y="328"/>
                </a:cubicBezTo>
                <a:close/>
                <a:moveTo>
                  <a:pt x="1819" y="1745"/>
                </a:moveTo>
                <a:cubicBezTo>
                  <a:pt x="1730" y="2262"/>
                  <a:pt x="1730" y="2262"/>
                  <a:pt x="1730" y="2262"/>
                </a:cubicBezTo>
                <a:cubicBezTo>
                  <a:pt x="1764" y="2281"/>
                  <a:pt x="1764" y="2281"/>
                  <a:pt x="1764" y="2281"/>
                </a:cubicBezTo>
                <a:cubicBezTo>
                  <a:pt x="1723" y="2439"/>
                  <a:pt x="1723" y="2439"/>
                  <a:pt x="1723" y="2439"/>
                </a:cubicBezTo>
                <a:cubicBezTo>
                  <a:pt x="1792" y="2480"/>
                  <a:pt x="1792" y="2480"/>
                  <a:pt x="1792" y="2480"/>
                </a:cubicBezTo>
                <a:cubicBezTo>
                  <a:pt x="1905" y="2364"/>
                  <a:pt x="1905" y="2364"/>
                  <a:pt x="1905" y="2364"/>
                </a:cubicBezTo>
                <a:cubicBezTo>
                  <a:pt x="1930" y="2379"/>
                  <a:pt x="1930" y="2379"/>
                  <a:pt x="1930" y="2379"/>
                </a:cubicBezTo>
                <a:cubicBezTo>
                  <a:pt x="2319" y="2038"/>
                  <a:pt x="2319" y="2038"/>
                  <a:pt x="2319" y="2038"/>
                </a:cubicBezTo>
                <a:cubicBezTo>
                  <a:pt x="1819" y="1745"/>
                  <a:pt x="1819" y="1745"/>
                  <a:pt x="1819" y="1745"/>
                </a:cubicBezTo>
                <a:close/>
                <a:moveTo>
                  <a:pt x="3094" y="444"/>
                </a:moveTo>
                <a:cubicBezTo>
                  <a:pt x="3085" y="366"/>
                  <a:pt x="3085" y="366"/>
                  <a:pt x="3085" y="366"/>
                </a:cubicBezTo>
                <a:cubicBezTo>
                  <a:pt x="2885" y="248"/>
                  <a:pt x="2885" y="248"/>
                  <a:pt x="2885" y="248"/>
                </a:cubicBezTo>
                <a:cubicBezTo>
                  <a:pt x="2620" y="378"/>
                  <a:pt x="2620" y="378"/>
                  <a:pt x="2620" y="378"/>
                </a:cubicBezTo>
                <a:cubicBezTo>
                  <a:pt x="2848" y="511"/>
                  <a:pt x="2848" y="511"/>
                  <a:pt x="2848" y="511"/>
                </a:cubicBezTo>
                <a:cubicBezTo>
                  <a:pt x="3120" y="670"/>
                  <a:pt x="3120" y="670"/>
                  <a:pt x="3120" y="670"/>
                </a:cubicBezTo>
                <a:cubicBezTo>
                  <a:pt x="3201" y="718"/>
                  <a:pt x="3201" y="718"/>
                  <a:pt x="3201" y="718"/>
                </a:cubicBezTo>
                <a:cubicBezTo>
                  <a:pt x="3126" y="1003"/>
                  <a:pt x="2993" y="1253"/>
                  <a:pt x="2796" y="1465"/>
                </a:cubicBezTo>
                <a:cubicBezTo>
                  <a:pt x="2929" y="1589"/>
                  <a:pt x="2929" y="1589"/>
                  <a:pt x="2929" y="1589"/>
                </a:cubicBezTo>
                <a:cubicBezTo>
                  <a:pt x="3163" y="1336"/>
                  <a:pt x="3316" y="1037"/>
                  <a:pt x="3395" y="694"/>
                </a:cubicBezTo>
                <a:cubicBezTo>
                  <a:pt x="3409" y="629"/>
                  <a:pt x="3409" y="629"/>
                  <a:pt x="3409" y="629"/>
                </a:cubicBezTo>
                <a:cubicBezTo>
                  <a:pt x="3352" y="595"/>
                  <a:pt x="3352" y="595"/>
                  <a:pt x="3352" y="595"/>
                </a:cubicBezTo>
                <a:cubicBezTo>
                  <a:pt x="3094" y="444"/>
                  <a:pt x="3094" y="444"/>
                  <a:pt x="3094" y="444"/>
                </a:cubicBezTo>
                <a:close/>
                <a:moveTo>
                  <a:pt x="2560" y="479"/>
                </a:moveTo>
                <a:cubicBezTo>
                  <a:pt x="2250" y="824"/>
                  <a:pt x="2026" y="1215"/>
                  <a:pt x="1878" y="1645"/>
                </a:cubicBezTo>
                <a:cubicBezTo>
                  <a:pt x="2044" y="1743"/>
                  <a:pt x="2211" y="1841"/>
                  <a:pt x="2378" y="1938"/>
                </a:cubicBezTo>
                <a:cubicBezTo>
                  <a:pt x="2664" y="1579"/>
                  <a:pt x="2893" y="1191"/>
                  <a:pt x="3060" y="772"/>
                </a:cubicBezTo>
                <a:cubicBezTo>
                  <a:pt x="2894" y="675"/>
                  <a:pt x="2727" y="577"/>
                  <a:pt x="2560" y="479"/>
                </a:cubicBezTo>
                <a:close/>
              </a:path>
            </a:pathLst>
          </a:custGeom>
          <a:solidFill>
            <a:srgbClr val="7DB1B6"/>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Calibri" panose="020F0502020204030204" charset="0"/>
              <a:ea typeface="宋体" panose="02010600030101010101" pitchFamily="2" charset="-122"/>
              <a:cs typeface="+mn-cs"/>
            </a:endParaRPr>
          </a:p>
        </p:txBody>
      </p:sp>
      <p:sp>
        <p:nvSpPr>
          <p:cNvPr id="5" name="矩形 4"/>
          <p:cNvSpPr/>
          <p:nvPr/>
        </p:nvSpPr>
        <p:spPr>
          <a:xfrm>
            <a:off x="648335" y="3137970"/>
            <a:ext cx="5212080" cy="3025086"/>
          </a:xfrm>
          <a:prstGeom prst="rect">
            <a:avLst/>
          </a:prstGeom>
          <a:noFill/>
          <a:ln>
            <a:solidFill>
              <a:srgbClr val="7DB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等线" panose="02010600030101010101" charset="-122"/>
              <a:ea typeface="等线" panose="02010600030101010101" charset="-122"/>
              <a:cs typeface="+mn-cs"/>
            </a:endParaRPr>
          </a:p>
        </p:txBody>
      </p:sp>
      <p:sp>
        <p:nvSpPr>
          <p:cNvPr id="19" name="矩形 18"/>
          <p:cNvSpPr/>
          <p:nvPr/>
        </p:nvSpPr>
        <p:spPr>
          <a:xfrm>
            <a:off x="812801" y="3275604"/>
            <a:ext cx="4876800" cy="519913"/>
          </a:xfrm>
          <a:prstGeom prst="rect">
            <a:avLst/>
          </a:prstGeom>
          <a:solidFill>
            <a:srgbClr val="7DB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等线" panose="02010600030101010101" charset="-122"/>
              <a:ea typeface="等线" panose="02010600030101010101" charset="-122"/>
              <a:cs typeface="+mn-cs"/>
            </a:endParaRPr>
          </a:p>
        </p:txBody>
      </p:sp>
      <p:sp>
        <p:nvSpPr>
          <p:cNvPr id="20" name="文本框 19"/>
          <p:cNvSpPr txBox="1"/>
          <p:nvPr/>
        </p:nvSpPr>
        <p:spPr>
          <a:xfrm>
            <a:off x="2377440" y="3274575"/>
            <a:ext cx="1752600" cy="52197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bg1"/>
                </a:solidFill>
                <a:effectLst/>
                <a:uLnTx/>
                <a:uFillTx/>
                <a:latin typeface="微软雅黑 Light" panose="020B0502040204020203" pitchFamily="34" charset="-122"/>
                <a:ea typeface="微软雅黑 Light" panose="020B0502040204020203" pitchFamily="34" charset="-122"/>
                <a:cs typeface="+mn-cs"/>
              </a:rPr>
              <a:t>架构说明</a:t>
            </a:r>
            <a:endParaRPr kumimoji="0" lang="zh-CN" altLang="en-US" sz="2800" b="0" i="0" u="none" strike="noStrike" kern="1200" cap="none" spc="0" normalizeH="0" baseline="0" noProof="0">
              <a:ln>
                <a:noFill/>
              </a:ln>
              <a:solidFill>
                <a:schemeClr val="bg1"/>
              </a:solidFill>
              <a:effectLst/>
              <a:uLnTx/>
              <a:uFillTx/>
              <a:latin typeface="微软雅黑 Light" panose="020B0502040204020203" pitchFamily="34" charset="-122"/>
              <a:ea typeface="微软雅黑 Light" panose="020B0502040204020203" pitchFamily="34" charset="-122"/>
              <a:cs typeface="+mn-cs"/>
            </a:endParaRPr>
          </a:p>
        </p:txBody>
      </p:sp>
      <p:sp>
        <p:nvSpPr>
          <p:cNvPr id="6" name="文本框 5"/>
          <p:cNvSpPr txBox="1"/>
          <p:nvPr/>
        </p:nvSpPr>
        <p:spPr>
          <a:xfrm>
            <a:off x="815976" y="3795141"/>
            <a:ext cx="4876800" cy="2489200"/>
          </a:xfrm>
          <a:prstGeom prst="rect">
            <a:avLst/>
          </a:prstGeom>
          <a:noFill/>
        </p:spPr>
        <p:txBody>
          <a:bodyPr wrap="square" rtlCol="0">
            <a:spAutoFit/>
          </a:bodyPr>
          <a:p>
            <a:pPr marL="0" marR="0" lvl="0" indent="0" algn="just" defTabSz="914400" rtl="0" eaLnBrk="1" fontAlgn="auto" latinLnBrk="0" hangingPunct="1">
              <a:lnSpc>
                <a:spcPct val="130000"/>
              </a:lnSpc>
              <a:spcBef>
                <a:spcPts val="0"/>
              </a:spcBef>
              <a:spcAft>
                <a:spcPts val="0"/>
              </a:spcAft>
              <a:buClrTx/>
              <a:buSzTx/>
              <a:buFontTx/>
              <a:buNone/>
              <a:defRPr/>
            </a:pPr>
            <a:r>
              <a:rPr kumimoji="0" lang="zh-CN" altLang="en-US" sz="1200" b="0" i="0" u="none" strike="noStrike" kern="1200" cap="none" spc="0" normalizeH="0" baseline="0" noProof="0">
                <a:ln>
                  <a:noFill/>
                </a:ln>
                <a:solidFill>
                  <a:schemeClr val="tx1">
                    <a:lumMod val="85000"/>
                    <a:lumOff val="15000"/>
                  </a:schemeClr>
                </a:solidFill>
                <a:effectLst/>
                <a:uLnTx/>
                <a:uFillTx/>
                <a:latin typeface="微软雅黑 Light" panose="020B0502040204020203" pitchFamily="34" charset="-122"/>
                <a:ea typeface="微软雅黑 Light" panose="020B0502040204020203" pitchFamily="34" charset="-122"/>
                <a:cs typeface="+mn-cs"/>
              </a:rPr>
              <a:t>后台使用SpringBoot框架。SpringBoot可以创建独立的Spring应用程序，并且基于其Maven或Gradle插件，可以创建可执行的JARs和WARs；内嵌Tomcat或Jetty等Servlet容器；提供自动配置的”starter”项目对象模型（POMS）以简化Maven配置；尽可能自动配置Spring容器；提供准备好的特性，如指标、健康检查和外部化配置；绝对没有代码生成，不需要XML配置。</a:t>
            </a:r>
            <a:endParaRPr kumimoji="0" lang="zh-CN" altLang="en-US" sz="1200" b="0" i="0" u="none" strike="noStrike" kern="1200" cap="none" spc="0" normalizeH="0" baseline="0" noProof="0">
              <a:ln>
                <a:noFill/>
              </a:ln>
              <a:solidFill>
                <a:schemeClr val="tx1">
                  <a:lumMod val="85000"/>
                  <a:lumOff val="15000"/>
                </a:schemeClr>
              </a:solidFill>
              <a:effectLst/>
              <a:uLnTx/>
              <a:uFillTx/>
              <a:latin typeface="微软雅黑 Light" panose="020B0502040204020203" pitchFamily="34" charset="-122"/>
              <a:ea typeface="微软雅黑 Light" panose="020B0502040204020203" pitchFamily="34" charset="-122"/>
              <a:cs typeface="+mn-cs"/>
            </a:endParaRPr>
          </a:p>
          <a:p>
            <a:pPr marL="0" marR="0" lvl="0" indent="0" algn="just" defTabSz="914400" rtl="0" eaLnBrk="1" fontAlgn="auto" latinLnBrk="0" hangingPunct="1">
              <a:lnSpc>
                <a:spcPct val="130000"/>
              </a:lnSpc>
              <a:spcBef>
                <a:spcPts val="0"/>
              </a:spcBef>
              <a:spcAft>
                <a:spcPts val="0"/>
              </a:spcAft>
              <a:buClrTx/>
              <a:buSzTx/>
              <a:buFontTx/>
              <a:buNone/>
              <a:defRPr/>
            </a:pPr>
            <a:r>
              <a:rPr kumimoji="0" lang="zh-CN" altLang="en-US" sz="1200" b="0" i="0" u="none" strike="noStrike" kern="1200" cap="none" spc="0" normalizeH="0" baseline="0" noProof="0">
                <a:ln>
                  <a:noFill/>
                </a:ln>
                <a:solidFill>
                  <a:schemeClr val="tx1">
                    <a:lumMod val="85000"/>
                    <a:lumOff val="15000"/>
                  </a:schemeClr>
                </a:solidFill>
                <a:effectLst/>
                <a:uLnTx/>
                <a:uFillTx/>
                <a:latin typeface="微软雅黑 Light" panose="020B0502040204020203" pitchFamily="34" charset="-122"/>
                <a:ea typeface="微软雅黑 Light" panose="020B0502040204020203" pitchFamily="34" charset="-122"/>
                <a:cs typeface="+mn-cs"/>
              </a:rPr>
              <a:t>MVP是Model、View、Presenter的缩写。Model表示模型，主要负责数据的加载；VIew表示视图主要负责视图绑定，界面的展示，界面逻辑跳转等。Presenter是表示器，主要作为View和Model的中间人，完成他们之间的交互，从而实现高内聚低耦合的思想。</a:t>
            </a:r>
            <a:endParaRPr kumimoji="0" lang="zh-CN" altLang="en-US" sz="1200" b="0" i="0" u="none" strike="noStrike" kern="1200" cap="none" spc="0" normalizeH="0" baseline="0" noProof="0">
              <a:ln>
                <a:noFill/>
              </a:ln>
              <a:solidFill>
                <a:schemeClr val="tx1">
                  <a:lumMod val="85000"/>
                  <a:lumOff val="15000"/>
                </a:schemeClr>
              </a:solidFill>
              <a:effectLst/>
              <a:uLnTx/>
              <a:uFillTx/>
              <a:latin typeface="微软雅黑 Light" panose="020B0502040204020203" pitchFamily="34" charset="-122"/>
              <a:ea typeface="微软雅黑 Light" panose="020B0502040204020203" pitchFamily="34" charset="-122"/>
              <a:cs typeface="+mn-cs"/>
            </a:endParaRPr>
          </a:p>
        </p:txBody>
      </p:sp>
      <p:sp>
        <p:nvSpPr>
          <p:cNvPr id="8" name="矩形 7"/>
          <p:cNvSpPr/>
          <p:nvPr/>
        </p:nvSpPr>
        <p:spPr>
          <a:xfrm>
            <a:off x="6346192" y="3137970"/>
            <a:ext cx="5212080" cy="3025086"/>
          </a:xfrm>
          <a:prstGeom prst="rect">
            <a:avLst/>
          </a:prstGeom>
          <a:noFill/>
          <a:ln>
            <a:solidFill>
              <a:srgbClr val="7DB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等线" panose="02010600030101010101" charset="-122"/>
              <a:ea typeface="等线" panose="02010600030101010101" charset="-122"/>
              <a:cs typeface="+mn-cs"/>
            </a:endParaRPr>
          </a:p>
        </p:txBody>
      </p:sp>
      <p:sp>
        <p:nvSpPr>
          <p:cNvPr id="3" name="矩形 2"/>
          <p:cNvSpPr/>
          <p:nvPr/>
        </p:nvSpPr>
        <p:spPr>
          <a:xfrm>
            <a:off x="6515099" y="3275604"/>
            <a:ext cx="4876800" cy="519913"/>
          </a:xfrm>
          <a:prstGeom prst="rect">
            <a:avLst/>
          </a:prstGeom>
          <a:solidFill>
            <a:srgbClr val="7DB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等线" panose="02010600030101010101" charset="-122"/>
              <a:ea typeface="等线" panose="02010600030101010101" charset="-122"/>
              <a:cs typeface="+mn-cs"/>
            </a:endParaRPr>
          </a:p>
        </p:txBody>
      </p:sp>
      <p:sp>
        <p:nvSpPr>
          <p:cNvPr id="7" name="文本框 6"/>
          <p:cNvSpPr txBox="1"/>
          <p:nvPr/>
        </p:nvSpPr>
        <p:spPr>
          <a:xfrm>
            <a:off x="7669530" y="3275330"/>
            <a:ext cx="2837180" cy="52197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rPr>
              <a:t>开发工具</a:t>
            </a:r>
            <a:r>
              <a:rPr kumimoji="0" lang="zh-CN" altLang="en-US" sz="28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rPr>
              <a:t>及环境</a:t>
            </a:r>
            <a:endParaRPr kumimoji="0" lang="zh-CN" altLang="en-US" sz="28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endParaRPr>
          </a:p>
        </p:txBody>
      </p:sp>
      <p:sp>
        <p:nvSpPr>
          <p:cNvPr id="9" name="文本框 8"/>
          <p:cNvSpPr txBox="1"/>
          <p:nvPr/>
        </p:nvSpPr>
        <p:spPr>
          <a:xfrm>
            <a:off x="6511293" y="4069461"/>
            <a:ext cx="4876800" cy="1209675"/>
          </a:xfrm>
          <a:prstGeom prst="rect">
            <a:avLst/>
          </a:prstGeom>
          <a:noFill/>
        </p:spPr>
        <p:txBody>
          <a:bodyPr wrap="square" rtlCol="0">
            <a:spAutoFit/>
          </a:bodyPr>
          <a:p>
            <a:pPr marL="0" marR="0" lvl="0" indent="0" algn="just" defTabSz="9144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a:ln>
                  <a:noFill/>
                </a:ln>
                <a:solidFill>
                  <a:schemeClr val="tx1">
                    <a:lumMod val="85000"/>
                    <a:lumOff val="15000"/>
                  </a:schemeClr>
                </a:solidFill>
                <a:effectLst/>
                <a:uLnTx/>
                <a:uFillTx/>
                <a:latin typeface="微软雅黑 Light" panose="020B0502040204020203" pitchFamily="34" charset="-122"/>
                <a:ea typeface="微软雅黑 Light" panose="020B0502040204020203" pitchFamily="34" charset="-122"/>
                <a:cs typeface="+mn-cs"/>
              </a:rPr>
              <a:t>数据库管理系统：MySQL。</a:t>
            </a:r>
            <a:endParaRPr kumimoji="0" lang="zh-CN" altLang="en-US" sz="1400" b="0" i="0" u="none" strike="noStrike" kern="1200" cap="none" spc="0" normalizeH="0" baseline="0" noProof="0">
              <a:ln>
                <a:noFill/>
              </a:ln>
              <a:solidFill>
                <a:schemeClr val="tx1">
                  <a:lumMod val="85000"/>
                  <a:lumOff val="15000"/>
                </a:schemeClr>
              </a:solidFill>
              <a:effectLst/>
              <a:uLnTx/>
              <a:uFillTx/>
              <a:latin typeface="微软雅黑 Light" panose="020B0502040204020203" pitchFamily="34" charset="-122"/>
              <a:ea typeface="微软雅黑 Light" panose="020B0502040204020203" pitchFamily="34" charset="-122"/>
              <a:cs typeface="+mn-cs"/>
            </a:endParaRPr>
          </a:p>
          <a:p>
            <a:pPr marL="0" marR="0" lvl="0" indent="0" algn="just" defTabSz="9144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a:ln>
                  <a:noFill/>
                </a:ln>
                <a:solidFill>
                  <a:schemeClr val="tx1">
                    <a:lumMod val="85000"/>
                    <a:lumOff val="15000"/>
                  </a:schemeClr>
                </a:solidFill>
                <a:effectLst/>
                <a:uLnTx/>
                <a:uFillTx/>
                <a:latin typeface="微软雅黑 Light" panose="020B0502040204020203" pitchFamily="34" charset="-122"/>
                <a:ea typeface="微软雅黑 Light" panose="020B0502040204020203" pitchFamily="34" charset="-122"/>
                <a:cs typeface="+mn-cs"/>
              </a:rPr>
              <a:t>软件开发工具：Android Studio，idea。</a:t>
            </a:r>
            <a:endParaRPr kumimoji="0" lang="zh-CN" altLang="en-US" sz="1400" b="0" i="0" u="none" strike="noStrike" kern="1200" cap="none" spc="0" normalizeH="0" baseline="0" noProof="0">
              <a:ln>
                <a:noFill/>
              </a:ln>
              <a:solidFill>
                <a:schemeClr val="tx1">
                  <a:lumMod val="85000"/>
                  <a:lumOff val="15000"/>
                </a:schemeClr>
              </a:solidFill>
              <a:effectLst/>
              <a:uLnTx/>
              <a:uFillTx/>
              <a:latin typeface="微软雅黑 Light" panose="020B0502040204020203" pitchFamily="34" charset="-122"/>
              <a:ea typeface="微软雅黑 Light" panose="020B0502040204020203" pitchFamily="34" charset="-122"/>
              <a:cs typeface="+mn-cs"/>
            </a:endParaRPr>
          </a:p>
          <a:p>
            <a:pPr marL="0" marR="0" lvl="0" indent="0" algn="just" defTabSz="9144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a:ln>
                  <a:noFill/>
                </a:ln>
                <a:solidFill>
                  <a:schemeClr val="tx1">
                    <a:lumMod val="85000"/>
                    <a:lumOff val="15000"/>
                  </a:schemeClr>
                </a:solidFill>
                <a:effectLst/>
                <a:uLnTx/>
                <a:uFillTx/>
                <a:latin typeface="微软雅黑 Light" panose="020B0502040204020203" pitchFamily="34" charset="-122"/>
                <a:ea typeface="微软雅黑 Light" panose="020B0502040204020203" pitchFamily="34" charset="-122"/>
                <a:cs typeface="+mn-cs"/>
              </a:rPr>
              <a:t>开发语言：Java。</a:t>
            </a:r>
            <a:endParaRPr kumimoji="0" lang="zh-CN" altLang="en-US" sz="1400" b="0" i="0" u="none" strike="noStrike" kern="1200" cap="none" spc="0" normalizeH="0" baseline="0" noProof="0">
              <a:ln>
                <a:noFill/>
              </a:ln>
              <a:solidFill>
                <a:schemeClr val="tx1">
                  <a:lumMod val="85000"/>
                  <a:lumOff val="15000"/>
                </a:schemeClr>
              </a:solidFill>
              <a:effectLst/>
              <a:uLnTx/>
              <a:uFillTx/>
              <a:latin typeface="微软雅黑 Light" panose="020B0502040204020203" pitchFamily="34" charset="-122"/>
              <a:ea typeface="微软雅黑 Light" panose="020B0502040204020203" pitchFamily="34" charset="-122"/>
              <a:cs typeface="+mn-cs"/>
            </a:endParaRPr>
          </a:p>
          <a:p>
            <a:pPr marL="0" marR="0" lvl="0" indent="0" algn="just" defTabSz="9144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a:ln>
                  <a:noFill/>
                </a:ln>
                <a:solidFill>
                  <a:schemeClr val="tx1">
                    <a:lumMod val="85000"/>
                    <a:lumOff val="15000"/>
                  </a:schemeClr>
                </a:solidFill>
                <a:effectLst/>
                <a:uLnTx/>
                <a:uFillTx/>
                <a:latin typeface="微软雅黑 Light" panose="020B0502040204020203" pitchFamily="34" charset="-122"/>
                <a:ea typeface="微软雅黑 Light" panose="020B0502040204020203" pitchFamily="34" charset="-122"/>
                <a:cs typeface="+mn-cs"/>
              </a:rPr>
              <a:t>开发技术：后台是SpringBoot架构，Android是MVP架构。</a:t>
            </a:r>
            <a:endParaRPr kumimoji="0" lang="zh-CN" altLang="en-US" sz="1400" b="0" i="0" u="none" strike="noStrike" kern="1200" cap="none" spc="0" normalizeH="0" baseline="0" noProof="0">
              <a:ln>
                <a:noFill/>
              </a:ln>
              <a:solidFill>
                <a:schemeClr val="tx1">
                  <a:lumMod val="85000"/>
                  <a:lumOff val="15000"/>
                </a:schemeClr>
              </a:solidFill>
              <a:effectLst/>
              <a:uLnTx/>
              <a:uFillTx/>
              <a:latin typeface="微软雅黑 Light" panose="020B0502040204020203" pitchFamily="34" charset="-122"/>
              <a:ea typeface="微软雅黑 Light" panose="020B0502040204020203" pitchFamily="34" charset="-122"/>
              <a:cs typeface="+mn-cs"/>
            </a:endParaRPr>
          </a:p>
        </p:txBody>
      </p:sp>
      <p:sp>
        <p:nvSpPr>
          <p:cNvPr id="2" name="文本框 1"/>
          <p:cNvSpPr txBox="1"/>
          <p:nvPr/>
        </p:nvSpPr>
        <p:spPr>
          <a:xfrm>
            <a:off x="374073" y="353754"/>
            <a:ext cx="2530763" cy="460375"/>
          </a:xfrm>
          <a:prstGeom prst="rect">
            <a:avLst/>
          </a:prstGeom>
          <a:noFill/>
        </p:spPr>
        <p:txBody>
          <a:bodyPr wrap="square" rtlCol="0">
            <a:spAutoFit/>
          </a:bodyPr>
          <a:p>
            <a:pPr marL="285750" indent="-285750">
              <a:buFont typeface="Arial" panose="020B0604020202020204" pitchFamily="34" charset="0"/>
              <a:buChar char="•"/>
            </a:pPr>
            <a:r>
              <a:rPr lang="zh-CN" altLang="en-US" sz="2400" dirty="0">
                <a:solidFill>
                  <a:schemeClr val="tx1">
                    <a:lumMod val="85000"/>
                    <a:lumOff val="15000"/>
                  </a:schemeClr>
                </a:solidFill>
                <a:latin typeface="微软雅黑 Light" panose="020B0502040204020203" pitchFamily="34" charset="-122"/>
                <a:ea typeface="微软雅黑 Light" panose="020B0502040204020203" pitchFamily="34" charset="-122"/>
              </a:rPr>
              <a:t>系统架构</a:t>
            </a:r>
            <a:endParaRPr lang="zh-CN" altLang="en-US" sz="2400"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420255" y="779318"/>
            <a:ext cx="11351491" cy="5299364"/>
          </a:xfrm>
          <a:prstGeom prst="rect">
            <a:avLst/>
          </a:prstGeom>
          <a:solidFill>
            <a:schemeClr val="bg1"/>
          </a:solidFill>
          <a:ln>
            <a:solidFill>
              <a:srgbClr val="7DB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Light" panose="020B0502040204020203" pitchFamily="34" charset="-122"/>
                <a:ea typeface="微软雅黑 Light" panose="020B0502040204020203" pitchFamily="34" charset="-122"/>
              </a:rPr>
              <a:t>gai'yao'she'j</a:t>
            </a:r>
            <a:endParaRPr lang="en-US" altLang="zh-CN" dirty="0">
              <a:latin typeface="微软雅黑 Light" panose="020B0502040204020203" pitchFamily="34" charset="-122"/>
              <a:ea typeface="微软雅黑 Light" panose="020B0502040204020203" pitchFamily="34" charset="-122"/>
            </a:endParaRPr>
          </a:p>
        </p:txBody>
      </p:sp>
      <p:sp>
        <p:nvSpPr>
          <p:cNvPr id="22" name="直角三角形 21"/>
          <p:cNvSpPr/>
          <p:nvPr/>
        </p:nvSpPr>
        <p:spPr>
          <a:xfrm rot="10800000" flipH="1" flipV="1">
            <a:off x="0" y="3908638"/>
            <a:ext cx="5662431" cy="2949360"/>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23" name="直角三角形 22"/>
          <p:cNvSpPr/>
          <p:nvPr/>
        </p:nvSpPr>
        <p:spPr>
          <a:xfrm rot="10800000" flipH="1" flipV="1">
            <a:off x="0" y="3982495"/>
            <a:ext cx="4021777" cy="2875504"/>
          </a:xfrm>
          <a:prstGeom prst="rtTriangle">
            <a:avLst/>
          </a:prstGeom>
          <a:solidFill>
            <a:srgbClr val="B0D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24" name="直角三角形 23"/>
          <p:cNvSpPr/>
          <p:nvPr/>
        </p:nvSpPr>
        <p:spPr>
          <a:xfrm rot="10800000" flipH="1" flipV="1">
            <a:off x="0" y="3982495"/>
            <a:ext cx="2737321" cy="2875504"/>
          </a:xfrm>
          <a:prstGeom prst="rtTriangle">
            <a:avLst/>
          </a:prstGeom>
          <a:solidFill>
            <a:srgbClr val="7DB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9" name="直角三角形 8"/>
          <p:cNvSpPr/>
          <p:nvPr/>
        </p:nvSpPr>
        <p:spPr>
          <a:xfrm flipH="1" flipV="1">
            <a:off x="6529568" y="1"/>
            <a:ext cx="5662431" cy="2949360"/>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10" name="直角三角形 9"/>
          <p:cNvSpPr/>
          <p:nvPr/>
        </p:nvSpPr>
        <p:spPr>
          <a:xfrm flipH="1" flipV="1">
            <a:off x="8170222" y="0"/>
            <a:ext cx="4021777" cy="2875504"/>
          </a:xfrm>
          <a:prstGeom prst="rtTriangle">
            <a:avLst/>
          </a:prstGeom>
          <a:solidFill>
            <a:srgbClr val="B0D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11" name="直角三角形 10"/>
          <p:cNvSpPr/>
          <p:nvPr/>
        </p:nvSpPr>
        <p:spPr>
          <a:xfrm flipH="1" flipV="1">
            <a:off x="9454678" y="0"/>
            <a:ext cx="2737321" cy="2875504"/>
          </a:xfrm>
          <a:prstGeom prst="rtTriangle">
            <a:avLst/>
          </a:prstGeom>
          <a:solidFill>
            <a:srgbClr val="7DB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13" name="文本框 12"/>
          <p:cNvSpPr txBox="1"/>
          <p:nvPr/>
        </p:nvSpPr>
        <p:spPr>
          <a:xfrm>
            <a:off x="3601759" y="3075057"/>
            <a:ext cx="4988482" cy="70675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chemeClr val="tx1">
                    <a:lumMod val="85000"/>
                    <a:lumOff val="15000"/>
                  </a:schemeClr>
                </a:solidFill>
                <a:effectLst/>
                <a:uLnTx/>
                <a:uFillTx/>
                <a:latin typeface="微软雅黑 Light" panose="020B0502040204020203" pitchFamily="34" charset="-122"/>
                <a:ea typeface="微软雅黑 Light" panose="020B0502040204020203" pitchFamily="34" charset="-122"/>
              </a:rPr>
              <a:t>模块展示</a:t>
            </a:r>
            <a:endParaRPr kumimoji="0" lang="zh-CN" altLang="en-US" sz="4000" b="0" i="0" u="none" strike="noStrike" kern="1200" cap="none" spc="0" normalizeH="0" baseline="0" noProof="0" dirty="0">
              <a:ln>
                <a:noFill/>
              </a:ln>
              <a:solidFill>
                <a:schemeClr val="tx1">
                  <a:lumMod val="85000"/>
                  <a:lumOff val="15000"/>
                </a:schemeClr>
              </a:solidFill>
              <a:effectLst/>
              <a:uLnTx/>
              <a:uFillTx/>
              <a:latin typeface="微软雅黑 Light" panose="020B0502040204020203" pitchFamily="34" charset="-122"/>
              <a:ea typeface="微软雅黑 Light" panose="020B0502040204020203" pitchFamily="34" charset="-122"/>
            </a:endParaRPr>
          </a:p>
        </p:txBody>
      </p:sp>
      <p:sp>
        <p:nvSpPr>
          <p:cNvPr id="14" name="矩形 13"/>
          <p:cNvSpPr/>
          <p:nvPr/>
        </p:nvSpPr>
        <p:spPr>
          <a:xfrm>
            <a:off x="3628245" y="3788776"/>
            <a:ext cx="4935510" cy="368300"/>
          </a:xfrm>
          <a:prstGeom prst="rect">
            <a:avLst/>
          </a:prstGeom>
        </p:spPr>
        <p:txBody>
          <a:bodyPr wrap="square">
            <a:spAutoFit/>
          </a:bodyPr>
          <a:lstStyle/>
          <a:p>
            <a:pPr lvl="0" algn="dist">
              <a:defRPr/>
            </a:pPr>
            <a:r>
              <a:rPr lang="en-US" altLang="zh-CN">
                <a:solidFill>
                  <a:schemeClr val="tx1">
                    <a:lumMod val="85000"/>
                    <a:lumOff val="15000"/>
                  </a:schemeClr>
                </a:solidFill>
                <a:latin typeface="微软雅黑 Light" panose="020B0502040204020203" pitchFamily="34" charset="-122"/>
                <a:ea typeface="微软雅黑 Light" panose="020B0502040204020203" pitchFamily="34" charset="-122"/>
              </a:rPr>
              <a:t>Module display</a:t>
            </a:r>
            <a:endParaRPr lang="en-US" altLang="zh-CN">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24873" y="323274"/>
            <a:ext cx="2530763" cy="460375"/>
          </a:xfrm>
          <a:prstGeom prst="rect">
            <a:avLst/>
          </a:prstGeom>
          <a:noFill/>
        </p:spPr>
        <p:txBody>
          <a:bodyPr wrap="square" rtlCol="0">
            <a:spAutoFit/>
          </a:bodyPr>
          <a:p>
            <a:pPr marL="285750" indent="-285750">
              <a:buFont typeface="Arial" panose="020B0604020202020204" pitchFamily="34" charset="0"/>
              <a:buChar char="•"/>
            </a:pPr>
            <a:r>
              <a:rPr lang="zh-CN" altLang="en-US" sz="2400" dirty="0">
                <a:solidFill>
                  <a:schemeClr val="tx1">
                    <a:lumMod val="85000"/>
                    <a:lumOff val="15000"/>
                  </a:schemeClr>
                </a:solidFill>
                <a:latin typeface="微软雅黑 Light" panose="020B0502040204020203" pitchFamily="34" charset="-122"/>
                <a:ea typeface="微软雅黑 Light" panose="020B0502040204020203" pitchFamily="34" charset="-122"/>
              </a:rPr>
              <a:t>登录模块</a:t>
            </a:r>
            <a:endParaRPr lang="zh-CN" altLang="en-US" sz="2400"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pic>
        <p:nvPicPr>
          <p:cNvPr id="-2147482622" name="图片 -2147482623" descr="44ACB14973AB59BDD159A79A281C49A0"/>
          <p:cNvPicPr>
            <a:picLocks noChangeAspect="1"/>
          </p:cNvPicPr>
          <p:nvPr/>
        </p:nvPicPr>
        <p:blipFill>
          <a:blip r:embed="rId1"/>
          <a:stretch>
            <a:fillRect/>
          </a:stretch>
        </p:blipFill>
        <p:spPr>
          <a:xfrm>
            <a:off x="714375" y="1024255"/>
            <a:ext cx="2510790" cy="5440045"/>
          </a:xfrm>
          <a:prstGeom prst="rect">
            <a:avLst/>
          </a:prstGeom>
          <a:noFill/>
          <a:ln w="9525">
            <a:noFill/>
          </a:ln>
        </p:spPr>
      </p:pic>
      <p:sp>
        <p:nvSpPr>
          <p:cNvPr id="3" name="文本框 2"/>
          <p:cNvSpPr txBox="1"/>
          <p:nvPr/>
        </p:nvSpPr>
        <p:spPr>
          <a:xfrm>
            <a:off x="3883025" y="1273175"/>
            <a:ext cx="5801995" cy="2168525"/>
          </a:xfrm>
          <a:prstGeom prst="rect">
            <a:avLst/>
          </a:prstGeom>
          <a:noFill/>
        </p:spPr>
        <p:txBody>
          <a:bodyPr wrap="square" rtlCol="0">
            <a:spAutoFit/>
          </a:bodyPr>
          <a:p>
            <a:pPr indent="457200" fontAlgn="auto">
              <a:lnSpc>
                <a:spcPct val="150000"/>
              </a:lnSpc>
              <a:extLst>
                <a:ext uri="{35155182-B16C-46BC-9424-99874614C6A1}">
                  <wpsdc:indentchars xmlns:wpsdc="http://www.wps.cn/officeDocument/2017/drawingmlCustomData" val="200" checksum="59296752"/>
                </a:ext>
              </a:extLst>
            </a:pPr>
            <a:r>
              <a:rPr lang="zh-CN" altLang="en-US">
                <a:latin typeface="宋体" panose="02010600030101010101" pitchFamily="2" charset="-122"/>
                <a:ea typeface="宋体" panose="02010600030101010101" pitchFamily="2" charset="-122"/>
              </a:rPr>
              <a:t>此界面为登录界面，输入账号密码即可登录。用户登录系统有三种方式。直接登录，注册登录和游客登录，用户可以直接输入账户及密码登录，如账号不存在，可通过个人邮箱及性别等信息注册新账户，注册完成之后可直接登录。或直接进行游客登录。</a:t>
            </a:r>
            <a:endParaRPr lang="zh-CN" altLang="en-US">
              <a:latin typeface="宋体" panose="02010600030101010101" pitchFamily="2" charset="-122"/>
              <a:ea typeface="宋体" panose="02010600030101010101"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24873" y="323274"/>
            <a:ext cx="2530763" cy="460375"/>
          </a:xfrm>
          <a:prstGeom prst="rect">
            <a:avLst/>
          </a:prstGeom>
          <a:noFill/>
        </p:spPr>
        <p:txBody>
          <a:bodyPr wrap="square" rtlCol="0">
            <a:spAutoFit/>
          </a:bodyPr>
          <a:p>
            <a:pPr marL="285750" indent="-285750">
              <a:buFont typeface="Arial" panose="020B0604020202020204" pitchFamily="34" charset="0"/>
              <a:buChar char="•"/>
            </a:pPr>
            <a:r>
              <a:rPr lang="zh-CN" altLang="en-US" sz="2400" dirty="0">
                <a:solidFill>
                  <a:schemeClr val="tx1">
                    <a:lumMod val="85000"/>
                    <a:lumOff val="15000"/>
                  </a:schemeClr>
                </a:solidFill>
                <a:latin typeface="微软雅黑 Light" panose="020B0502040204020203" pitchFamily="34" charset="-122"/>
                <a:ea typeface="微软雅黑 Light" panose="020B0502040204020203" pitchFamily="34" charset="-122"/>
              </a:rPr>
              <a:t>财富规划模块</a:t>
            </a:r>
            <a:endParaRPr lang="zh-CN" altLang="en-US" sz="2400"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pic>
        <p:nvPicPr>
          <p:cNvPr id="-2147482620" name="图片 -2147482621" descr="CDDCBB1A21F262CE81C9137044D19335"/>
          <p:cNvPicPr>
            <a:picLocks noChangeAspect="1"/>
          </p:cNvPicPr>
          <p:nvPr/>
        </p:nvPicPr>
        <p:blipFill>
          <a:blip r:embed="rId1"/>
          <a:stretch>
            <a:fillRect/>
          </a:stretch>
        </p:blipFill>
        <p:spPr>
          <a:xfrm>
            <a:off x="582930" y="844550"/>
            <a:ext cx="2532380" cy="5499100"/>
          </a:xfrm>
          <a:prstGeom prst="rect">
            <a:avLst/>
          </a:prstGeom>
          <a:noFill/>
          <a:ln w="9525">
            <a:noFill/>
          </a:ln>
        </p:spPr>
      </p:pic>
      <p:sp>
        <p:nvSpPr>
          <p:cNvPr id="3" name="文本框 2"/>
          <p:cNvSpPr txBox="1"/>
          <p:nvPr/>
        </p:nvSpPr>
        <p:spPr>
          <a:xfrm>
            <a:off x="4077335" y="2571115"/>
            <a:ext cx="5862955" cy="922020"/>
          </a:xfrm>
          <a:prstGeom prst="rect">
            <a:avLst/>
          </a:prstGeom>
          <a:noFill/>
        </p:spPr>
        <p:txBody>
          <a:bodyPr wrap="square" rtlCol="0">
            <a:spAutoFit/>
          </a:bodyPr>
          <a:p>
            <a:pPr indent="457200" algn="l">
              <a:lnSpc>
                <a:spcPct val="150000"/>
              </a:lnSpc>
              <a:buClrTx/>
              <a:buSzTx/>
              <a:buFontTx/>
              <a:extLst>
                <a:ext uri="{35155182-B16C-46BC-9424-99874614C6A1}">
                  <wpsdc:indentchars xmlns:wpsdc="http://www.wps.cn/officeDocument/2017/drawingmlCustomData" val="200" checksum="59296752"/>
                </a:ext>
              </a:extLst>
            </a:pPr>
            <a:r>
              <a:rPr lang="zh-CN" altLang="en-US">
                <a:latin typeface="宋体" panose="02010600030101010101" pitchFamily="2" charset="-122"/>
                <a:ea typeface="宋体" panose="02010600030101010101" pitchFamily="2" charset="-122"/>
              </a:rPr>
              <a:t>用于理财产品的服务和预约，私募基金等产品推介。可查看品种、点差、卖出买入指数和价格，参考和对比来进行理财规划和推荐与自选。</a:t>
            </a:r>
            <a:endParaRPr lang="zh-CN" altLang="en-US">
              <a:latin typeface="宋体" panose="02010600030101010101" pitchFamily="2" charset="-122"/>
              <a:ea typeface="宋体" panose="0201060003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24873" y="323274"/>
            <a:ext cx="2530763" cy="460375"/>
          </a:xfrm>
          <a:prstGeom prst="rect">
            <a:avLst/>
          </a:prstGeom>
          <a:noFill/>
        </p:spPr>
        <p:txBody>
          <a:bodyPr wrap="square" rtlCol="0">
            <a:spAutoFit/>
          </a:bodyPr>
          <a:p>
            <a:pPr marL="285750" indent="-285750">
              <a:buFont typeface="Arial" panose="020B0604020202020204" pitchFamily="34" charset="0"/>
              <a:buChar char="•"/>
            </a:pPr>
            <a:r>
              <a:rPr lang="zh-CN" altLang="en-US" sz="2400" dirty="0">
                <a:solidFill>
                  <a:schemeClr val="tx1">
                    <a:lumMod val="85000"/>
                    <a:lumOff val="15000"/>
                  </a:schemeClr>
                </a:solidFill>
                <a:latin typeface="微软雅黑 Light" panose="020B0502040204020203" pitchFamily="34" charset="-122"/>
                <a:ea typeface="微软雅黑 Light" panose="020B0502040204020203" pitchFamily="34" charset="-122"/>
              </a:rPr>
              <a:t>财富学堂模块</a:t>
            </a:r>
            <a:endParaRPr lang="zh-CN" altLang="en-US" sz="2400"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pic>
        <p:nvPicPr>
          <p:cNvPr id="-2147482603" name="图片 -2147482604" descr="532CB2FC194967EDC86C3E64B60C0B40"/>
          <p:cNvPicPr>
            <a:picLocks noChangeAspect="1"/>
          </p:cNvPicPr>
          <p:nvPr/>
        </p:nvPicPr>
        <p:blipFill>
          <a:blip r:embed="rId1"/>
          <a:stretch>
            <a:fillRect/>
          </a:stretch>
        </p:blipFill>
        <p:spPr>
          <a:xfrm>
            <a:off x="726123" y="896938"/>
            <a:ext cx="2543175" cy="5511165"/>
          </a:xfrm>
          <a:prstGeom prst="rect">
            <a:avLst/>
          </a:prstGeom>
          <a:noFill/>
          <a:ln w="9525">
            <a:noFill/>
          </a:ln>
        </p:spPr>
      </p:pic>
      <p:sp>
        <p:nvSpPr>
          <p:cNvPr id="100" name="文本框 99"/>
          <p:cNvSpPr txBox="1"/>
          <p:nvPr/>
        </p:nvSpPr>
        <p:spPr>
          <a:xfrm>
            <a:off x="4092575" y="1036955"/>
            <a:ext cx="5080000" cy="645160"/>
          </a:xfrm>
          <a:prstGeom prst="rect">
            <a:avLst/>
          </a:prstGeom>
          <a:noFill/>
          <a:ln w="9525">
            <a:noFill/>
          </a:ln>
        </p:spPr>
        <p:txBody>
          <a:bodyPr>
            <a:spAutoFit/>
          </a:bodyPr>
          <a:p>
            <a:pPr indent="457200" algn="l">
              <a:lnSpc>
                <a:spcPct val="150000"/>
              </a:lnSpc>
              <a:buClrTx/>
              <a:buSzTx/>
              <a:buFontTx/>
              <a:extLst>
                <a:ext uri="{35155182-B16C-46BC-9424-99874614C6A1}">
                  <wpsdc:indentchars xmlns:wpsdc="http://www.wps.cn/officeDocument/2017/drawingmlCustomData" val="200" checksum="59296752"/>
                </a:ext>
              </a:extLst>
            </a:pPr>
            <a:r>
              <a:rPr lang="zh-CN" altLang="en-US" sz="1800" b="0">
                <a:latin typeface="宋体" panose="02010600030101010101" pitchFamily="2" charset="-122"/>
                <a:ea typeface="宋体" panose="02010600030101010101" pitchFamily="2" charset="-122"/>
              </a:rPr>
              <a:t>财富学堂展示各类财富学习公开课，可进行理财知识的学习，了解各类理财产品的现状。可对理财产品进行最全面信息的了解。用户可自主选择课程进行学习。</a:t>
            </a:r>
            <a:endParaRPr lang="zh-CN" altLang="en-US">
              <a:latin typeface="宋体" panose="02010600030101010101" pitchFamily="2" charset="-122"/>
              <a:ea typeface="宋体" panose="0201060003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24873" y="323274"/>
            <a:ext cx="2530763" cy="460375"/>
          </a:xfrm>
          <a:prstGeom prst="rect">
            <a:avLst/>
          </a:prstGeom>
          <a:noFill/>
        </p:spPr>
        <p:txBody>
          <a:bodyPr wrap="square" rtlCol="0">
            <a:spAutoFit/>
          </a:bodyPr>
          <a:p>
            <a:pPr marL="285750" indent="-285750">
              <a:buFont typeface="Arial" panose="020B0604020202020204" pitchFamily="34" charset="0"/>
              <a:buChar char="•"/>
            </a:pPr>
            <a:r>
              <a:rPr lang="zh-CN" altLang="en-US" sz="2400" dirty="0">
                <a:solidFill>
                  <a:schemeClr val="tx1">
                    <a:lumMod val="85000"/>
                    <a:lumOff val="15000"/>
                  </a:schemeClr>
                </a:solidFill>
                <a:latin typeface="微软雅黑 Light" panose="020B0502040204020203" pitchFamily="34" charset="-122"/>
                <a:ea typeface="微软雅黑 Light" panose="020B0502040204020203" pitchFamily="34" charset="-122"/>
              </a:rPr>
              <a:t>我的财富模块</a:t>
            </a:r>
            <a:endParaRPr lang="zh-CN" altLang="en-US" sz="2400"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pic>
        <p:nvPicPr>
          <p:cNvPr id="-2147482618" name="图片 -2147482619" descr="D251FAAD78F62CBE54FE31603C2E35C5"/>
          <p:cNvPicPr>
            <a:picLocks noChangeAspect="1"/>
          </p:cNvPicPr>
          <p:nvPr/>
        </p:nvPicPr>
        <p:blipFill>
          <a:blip r:embed="rId1"/>
          <a:stretch>
            <a:fillRect/>
          </a:stretch>
        </p:blipFill>
        <p:spPr>
          <a:xfrm>
            <a:off x="631825" y="783273"/>
            <a:ext cx="2570480" cy="5577205"/>
          </a:xfrm>
          <a:prstGeom prst="rect">
            <a:avLst/>
          </a:prstGeom>
          <a:noFill/>
          <a:ln w="9525">
            <a:noFill/>
          </a:ln>
        </p:spPr>
      </p:pic>
      <p:sp>
        <p:nvSpPr>
          <p:cNvPr id="3" name="文本框 2"/>
          <p:cNvSpPr txBox="1"/>
          <p:nvPr/>
        </p:nvSpPr>
        <p:spPr>
          <a:xfrm>
            <a:off x="4269740" y="1242695"/>
            <a:ext cx="4756785" cy="922020"/>
          </a:xfrm>
          <a:prstGeom prst="rect">
            <a:avLst/>
          </a:prstGeom>
          <a:noFill/>
        </p:spPr>
        <p:txBody>
          <a:bodyPr wrap="square" rtlCol="0">
            <a:spAutoFit/>
          </a:bodyPr>
          <a:p>
            <a:pPr indent="457200" algn="l">
              <a:lnSpc>
                <a:spcPct val="150000"/>
              </a:lnSpc>
              <a:buClrTx/>
              <a:buSzTx/>
              <a:buFontTx/>
              <a:extLst>
                <a:ext uri="{35155182-B16C-46BC-9424-99874614C6A1}">
                  <wpsdc:indentchars xmlns:wpsdc="http://www.wps.cn/officeDocument/2017/drawingmlCustomData" val="200" checksum="59296752"/>
                </a:ext>
              </a:extLst>
            </a:pPr>
            <a:r>
              <a:rPr lang="zh-CN" altLang="en-US">
                <a:latin typeface="宋体" panose="02010600030101010101" pitchFamily="2" charset="-122"/>
                <a:ea typeface="宋体" panose="02010600030101010101" pitchFamily="2" charset="-122"/>
              </a:rPr>
              <a:t>我的财富模块可随时随地查询到个人理财的信息以及所投资产品的波动，查看收益率升降变化，做出及时的改变。</a:t>
            </a:r>
            <a:endParaRPr lang="zh-CN" altLang="en-US">
              <a:latin typeface="宋体" panose="02010600030101010101" pitchFamily="2" charset="-122"/>
              <a:ea typeface="宋体" panose="02010600030101010101" pitchFamily="2"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24873" y="323274"/>
            <a:ext cx="2530763" cy="460375"/>
          </a:xfrm>
          <a:prstGeom prst="rect">
            <a:avLst/>
          </a:prstGeom>
          <a:noFill/>
        </p:spPr>
        <p:txBody>
          <a:bodyPr wrap="square" rtlCol="0">
            <a:spAutoFit/>
          </a:bodyPr>
          <a:p>
            <a:pPr marL="285750" indent="-285750">
              <a:buFont typeface="Arial" panose="020B0604020202020204" pitchFamily="34" charset="0"/>
              <a:buChar char="•"/>
            </a:pPr>
            <a:r>
              <a:rPr lang="zh-CN" altLang="en-US" sz="2400" dirty="0">
                <a:solidFill>
                  <a:schemeClr val="tx1">
                    <a:lumMod val="85000"/>
                    <a:lumOff val="15000"/>
                  </a:schemeClr>
                </a:solidFill>
                <a:latin typeface="微软雅黑 Light" panose="020B0502040204020203" pitchFamily="34" charset="-122"/>
                <a:ea typeface="微软雅黑 Light" panose="020B0502040204020203" pitchFamily="34" charset="-122"/>
              </a:rPr>
              <a:t>动态圈模块</a:t>
            </a:r>
            <a:endParaRPr lang="zh-CN" altLang="en-US" sz="2400"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pic>
        <p:nvPicPr>
          <p:cNvPr id="-2147482617" name="图片 -2147482618" descr="D2659DDD3F384254269BC040FA6FB2B2"/>
          <p:cNvPicPr>
            <a:picLocks noChangeAspect="1"/>
          </p:cNvPicPr>
          <p:nvPr/>
        </p:nvPicPr>
        <p:blipFill>
          <a:blip r:embed="rId1"/>
          <a:stretch>
            <a:fillRect/>
          </a:stretch>
        </p:blipFill>
        <p:spPr>
          <a:xfrm>
            <a:off x="772160" y="783590"/>
            <a:ext cx="2549525" cy="5530215"/>
          </a:xfrm>
          <a:prstGeom prst="rect">
            <a:avLst/>
          </a:prstGeom>
          <a:noFill/>
          <a:ln w="9525">
            <a:noFill/>
          </a:ln>
        </p:spPr>
      </p:pic>
      <p:sp>
        <p:nvSpPr>
          <p:cNvPr id="3" name="文本框 2"/>
          <p:cNvSpPr txBox="1"/>
          <p:nvPr/>
        </p:nvSpPr>
        <p:spPr>
          <a:xfrm>
            <a:off x="4330065" y="1008380"/>
            <a:ext cx="6035040" cy="1198880"/>
          </a:xfrm>
          <a:prstGeom prst="rect">
            <a:avLst/>
          </a:prstGeom>
          <a:noFill/>
        </p:spPr>
        <p:txBody>
          <a:bodyPr wrap="square" rtlCol="0">
            <a:spAutoFit/>
          </a:bodyPr>
          <a:p>
            <a:pPr indent="457200" algn="l">
              <a:lnSpc>
                <a:spcPct val="150000"/>
              </a:lnSpc>
              <a:buClrTx/>
              <a:buSzTx/>
              <a:buFontTx/>
              <a:extLst>
                <a:ext uri="{35155182-B16C-46BC-9424-99874614C6A1}">
                  <wpsdc:indentchars xmlns:wpsdc="http://www.wps.cn/officeDocument/2017/drawingmlCustomData" val="200" checksum="59296752"/>
                </a:ext>
              </a:extLst>
            </a:pPr>
            <a:r>
              <a:rPr lang="zh-CN" altLang="en-US">
                <a:latin typeface="宋体" panose="02010600030101010101" pitchFamily="2" charset="-122"/>
                <a:ea typeface="宋体" panose="02010600030101010101" pitchFamily="2" charset="-122"/>
              </a:rPr>
              <a:t>此模块包含好友动态列表，可跟理财好友交流沟通。进行动态列表可一键分享转发到微信，定位关注者。朋友圈助手可让朋友圈素材一键转发，访客可以查看自己文章。动态圈可随时随地关注理财产品的动态与分享。</a:t>
            </a:r>
            <a:endParaRPr lang="zh-CN" altLang="en-US">
              <a:latin typeface="宋体" panose="02010600030101010101" pitchFamily="2" charset="-122"/>
              <a:ea typeface="宋体" panose="02010600030101010101"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24873" y="323274"/>
            <a:ext cx="2530763" cy="460375"/>
          </a:xfrm>
          <a:prstGeom prst="rect">
            <a:avLst/>
          </a:prstGeom>
          <a:noFill/>
        </p:spPr>
        <p:txBody>
          <a:bodyPr wrap="square" rtlCol="0">
            <a:spAutoFit/>
          </a:bodyPr>
          <a:p>
            <a:pPr marL="285750" indent="-285750">
              <a:buFont typeface="Arial" panose="020B0604020202020204" pitchFamily="34" charset="0"/>
              <a:buChar char="•"/>
            </a:pPr>
            <a:r>
              <a:rPr lang="zh-CN" altLang="en-US" sz="2400" dirty="0">
                <a:solidFill>
                  <a:schemeClr val="tx1">
                    <a:lumMod val="85000"/>
                    <a:lumOff val="15000"/>
                  </a:schemeClr>
                </a:solidFill>
                <a:latin typeface="微软雅黑 Light" panose="020B0502040204020203" pitchFamily="34" charset="-122"/>
                <a:ea typeface="微软雅黑 Light" panose="020B0502040204020203" pitchFamily="34" charset="-122"/>
              </a:rPr>
              <a:t>产品模块</a:t>
            </a:r>
            <a:endParaRPr lang="zh-CN" altLang="en-US" sz="2400"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pic>
        <p:nvPicPr>
          <p:cNvPr id="-2147482602" name="图片 -2147482603" descr="E65C7F3AD3FBB69435D8F8016D192A47"/>
          <p:cNvPicPr>
            <a:picLocks noChangeAspect="1"/>
          </p:cNvPicPr>
          <p:nvPr/>
        </p:nvPicPr>
        <p:blipFill>
          <a:blip r:embed="rId1"/>
          <a:stretch>
            <a:fillRect/>
          </a:stretch>
        </p:blipFill>
        <p:spPr>
          <a:xfrm>
            <a:off x="523240" y="896938"/>
            <a:ext cx="2334260" cy="5064125"/>
          </a:xfrm>
          <a:prstGeom prst="rect">
            <a:avLst/>
          </a:prstGeom>
          <a:noFill/>
          <a:ln w="9525">
            <a:noFill/>
          </a:ln>
        </p:spPr>
      </p:pic>
      <p:sp>
        <p:nvSpPr>
          <p:cNvPr id="3" name="文本框 2"/>
          <p:cNvSpPr txBox="1"/>
          <p:nvPr/>
        </p:nvSpPr>
        <p:spPr>
          <a:xfrm>
            <a:off x="4097020" y="1141095"/>
            <a:ext cx="5944235" cy="1337945"/>
          </a:xfrm>
          <a:prstGeom prst="rect">
            <a:avLst/>
          </a:prstGeom>
          <a:noFill/>
        </p:spPr>
        <p:txBody>
          <a:bodyPr wrap="square" rtlCol="0">
            <a:spAutoFit/>
          </a:bodyPr>
          <a:p>
            <a:pPr indent="457200" fontAlgn="auto">
              <a:lnSpc>
                <a:spcPct val="150000"/>
              </a:lnSpc>
              <a:extLst>
                <a:ext uri="{35155182-B16C-46BC-9424-99874614C6A1}">
                  <wpsdc:indentchars xmlns:wpsdc="http://www.wps.cn/officeDocument/2017/drawingmlCustomData" val="200" checksum="59296752"/>
                </a:ext>
              </a:extLst>
            </a:pPr>
            <a:r>
              <a:rPr lang="zh-CN" altLang="en-US">
                <a:latin typeface="宋体" panose="02010600030101010101" pitchFamily="2" charset="-122"/>
                <a:ea typeface="宋体" panose="02010600030101010101" pitchFamily="2" charset="-122"/>
              </a:rPr>
              <a:t>此产品模块可以查看基金类，信托类，现金管理类，保险类或其他类的产品名称，代码，总交易量等，对应相关理财产品的产品列表，指导选择合适的理财产品。</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24873" y="323274"/>
            <a:ext cx="2530763" cy="460375"/>
          </a:xfrm>
          <a:prstGeom prst="rect">
            <a:avLst/>
          </a:prstGeom>
          <a:noFill/>
        </p:spPr>
        <p:txBody>
          <a:bodyPr wrap="square" rtlCol="0">
            <a:spAutoFit/>
          </a:bodyPr>
          <a:p>
            <a:pPr marL="285750" indent="-285750">
              <a:buFont typeface="Arial" panose="020B0604020202020204" pitchFamily="34" charset="0"/>
              <a:buChar char="•"/>
            </a:pPr>
            <a:r>
              <a:rPr lang="zh-CN" altLang="en-US" sz="2400" dirty="0">
                <a:solidFill>
                  <a:schemeClr val="tx1">
                    <a:lumMod val="85000"/>
                    <a:lumOff val="15000"/>
                  </a:schemeClr>
                </a:solidFill>
                <a:latin typeface="微软雅黑 Light" panose="020B0502040204020203" pitchFamily="34" charset="-122"/>
                <a:ea typeface="微软雅黑 Light" panose="020B0502040204020203" pitchFamily="34" charset="-122"/>
              </a:rPr>
              <a:t>我的客户模块</a:t>
            </a:r>
            <a:endParaRPr lang="zh-CN" altLang="en-US" sz="2400"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pic>
        <p:nvPicPr>
          <p:cNvPr id="-2147482615" name="图片 -2147482616" descr="BDA184B44EBDB656DF0AADE3E150FB60"/>
          <p:cNvPicPr>
            <a:picLocks noChangeAspect="1"/>
          </p:cNvPicPr>
          <p:nvPr/>
        </p:nvPicPr>
        <p:blipFill>
          <a:blip r:embed="rId1"/>
          <a:stretch>
            <a:fillRect/>
          </a:stretch>
        </p:blipFill>
        <p:spPr>
          <a:xfrm>
            <a:off x="781685" y="783590"/>
            <a:ext cx="2585720" cy="5610225"/>
          </a:xfrm>
          <a:prstGeom prst="rect">
            <a:avLst/>
          </a:prstGeom>
          <a:noFill/>
          <a:ln w="9525">
            <a:noFill/>
          </a:ln>
        </p:spPr>
      </p:pic>
      <p:sp>
        <p:nvSpPr>
          <p:cNvPr id="3" name="文本框 2"/>
          <p:cNvSpPr txBox="1"/>
          <p:nvPr/>
        </p:nvSpPr>
        <p:spPr>
          <a:xfrm>
            <a:off x="4614545" y="1161415"/>
            <a:ext cx="5345430" cy="1198880"/>
          </a:xfrm>
          <a:prstGeom prst="rect">
            <a:avLst/>
          </a:prstGeom>
          <a:noFill/>
        </p:spPr>
        <p:txBody>
          <a:bodyPr wrap="square" rtlCol="0">
            <a:spAutoFit/>
          </a:bodyPr>
          <a:p>
            <a:pPr indent="457200" algn="l">
              <a:lnSpc>
                <a:spcPct val="150000"/>
              </a:lnSpc>
              <a:buClrTx/>
              <a:buSzTx/>
              <a:buFontTx/>
              <a:extLst>
                <a:ext uri="{35155182-B16C-46BC-9424-99874614C6A1}">
                  <wpsdc:indentchars xmlns:wpsdc="http://www.wps.cn/officeDocument/2017/drawingmlCustomData" val="200" checksum="59296752"/>
                </a:ext>
              </a:extLst>
            </a:pPr>
            <a:r>
              <a:rPr lang="zh-CN" altLang="en-US">
                <a:latin typeface="宋体" panose="02010600030101010101" pitchFamily="2" charset="-122"/>
                <a:ea typeface="宋体" panose="02010600030101010101" pitchFamily="2" charset="-122"/>
              </a:rPr>
              <a:t>客户经理可在此模块进行自己的客户列表的查看、客户详情及家族信托的查询，还可以针对客户的服务进行记录。方便客户经理对客户信息的管理和联系。</a:t>
            </a:r>
            <a:endParaRPr lang="zh-CN" altLang="en-US">
              <a:latin typeface="宋体" panose="02010600030101010101" pitchFamily="2" charset="-122"/>
              <a:ea typeface="宋体" panose="0201060003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24873" y="323274"/>
            <a:ext cx="2530763" cy="460375"/>
          </a:xfrm>
          <a:prstGeom prst="rect">
            <a:avLst/>
          </a:prstGeom>
          <a:noFill/>
        </p:spPr>
        <p:txBody>
          <a:bodyPr wrap="square" rtlCol="0">
            <a:spAutoFit/>
          </a:bodyPr>
          <a:p>
            <a:pPr marL="285750" indent="-285750">
              <a:buFont typeface="Arial" panose="020B0604020202020204" pitchFamily="34" charset="0"/>
              <a:buChar char="•"/>
            </a:pPr>
            <a:r>
              <a:rPr lang="zh-CN" altLang="en-US" sz="2400" dirty="0">
                <a:solidFill>
                  <a:schemeClr val="tx1">
                    <a:lumMod val="85000"/>
                    <a:lumOff val="15000"/>
                  </a:schemeClr>
                </a:solidFill>
                <a:latin typeface="微软雅黑 Light" panose="020B0502040204020203" pitchFamily="34" charset="-122"/>
                <a:ea typeface="微软雅黑 Light" panose="020B0502040204020203" pitchFamily="34" charset="-122"/>
              </a:rPr>
              <a:t>后台模块</a:t>
            </a:r>
            <a:endParaRPr lang="zh-CN" altLang="en-US" sz="2400"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pic>
        <p:nvPicPr>
          <p:cNvPr id="-2147482600" name="图片 -2147482601" descr="T3AMX998S6@)(U4F1Q2_)ES"/>
          <p:cNvPicPr>
            <a:picLocks noChangeAspect="1"/>
          </p:cNvPicPr>
          <p:nvPr/>
        </p:nvPicPr>
        <p:blipFill>
          <a:blip r:embed="rId1"/>
          <a:stretch>
            <a:fillRect/>
          </a:stretch>
        </p:blipFill>
        <p:spPr>
          <a:xfrm>
            <a:off x="330835" y="1603375"/>
            <a:ext cx="4610100" cy="2186940"/>
          </a:xfrm>
          <a:prstGeom prst="rect">
            <a:avLst/>
          </a:prstGeom>
          <a:noFill/>
          <a:ln w="9525">
            <a:noFill/>
          </a:ln>
        </p:spPr>
      </p:pic>
      <p:sp>
        <p:nvSpPr>
          <p:cNvPr id="3" name="文本框 2"/>
          <p:cNvSpPr txBox="1"/>
          <p:nvPr/>
        </p:nvSpPr>
        <p:spPr>
          <a:xfrm>
            <a:off x="330835" y="4610100"/>
            <a:ext cx="4533900" cy="1337945"/>
          </a:xfrm>
          <a:prstGeom prst="rect">
            <a:avLst/>
          </a:prstGeom>
          <a:noFill/>
        </p:spPr>
        <p:txBody>
          <a:bodyPr wrap="square" rtlCol="0">
            <a:spAutoFit/>
          </a:bodyPr>
          <a:p>
            <a:pPr indent="457200">
              <a:lnSpc>
                <a:spcPct val="150000"/>
              </a:lnSpc>
              <a:buClrTx/>
              <a:buSzTx/>
              <a:buFontTx/>
              <a:extLst>
                <a:ext uri="{35155182-B16C-46BC-9424-99874614C6A1}">
                  <wpsdc:indentchars xmlns:wpsdc="http://www.wps.cn/officeDocument/2017/drawingmlCustomData" val="200" checksum="59296752"/>
                </a:ext>
              </a:extLst>
            </a:pPr>
            <a:r>
              <a:rPr lang="zh-CN" altLang="en-US">
                <a:latin typeface="宋体" panose="02010600030101010101" pitchFamily="2" charset="-122"/>
                <a:ea typeface="宋体" panose="02010600030101010101" pitchFamily="2" charset="-122"/>
              </a:rPr>
              <a:t>此界面为后台登录界面，管理员输入账户密码即可登录，初始用户名为admin，密码为123123。</a:t>
            </a:r>
            <a:endParaRPr lang="zh-CN" altLang="en-US">
              <a:latin typeface="宋体" panose="02010600030101010101" pitchFamily="2" charset="-122"/>
              <a:ea typeface="宋体" panose="02010600030101010101" pitchFamily="2" charset="-122"/>
            </a:endParaRPr>
          </a:p>
        </p:txBody>
      </p:sp>
      <p:pic>
        <p:nvPicPr>
          <p:cNvPr id="-2147482613" name="图片 -2147482614" descr="69$~AYYJDV2Q1HTXSM12Y@3"/>
          <p:cNvPicPr>
            <a:picLocks noChangeAspect="1"/>
          </p:cNvPicPr>
          <p:nvPr/>
        </p:nvPicPr>
        <p:blipFill>
          <a:blip r:embed="rId2"/>
          <a:stretch>
            <a:fillRect/>
          </a:stretch>
        </p:blipFill>
        <p:spPr>
          <a:xfrm>
            <a:off x="6045835" y="1603375"/>
            <a:ext cx="5111750" cy="2438400"/>
          </a:xfrm>
          <a:prstGeom prst="rect">
            <a:avLst/>
          </a:prstGeom>
          <a:noFill/>
          <a:ln w="9525">
            <a:noFill/>
          </a:ln>
        </p:spPr>
      </p:pic>
      <p:sp>
        <p:nvSpPr>
          <p:cNvPr id="4" name="文本框 3"/>
          <p:cNvSpPr txBox="1"/>
          <p:nvPr/>
        </p:nvSpPr>
        <p:spPr>
          <a:xfrm>
            <a:off x="5861685" y="4610100"/>
            <a:ext cx="5213985" cy="1337945"/>
          </a:xfrm>
          <a:prstGeom prst="rect">
            <a:avLst/>
          </a:prstGeom>
          <a:noFill/>
        </p:spPr>
        <p:txBody>
          <a:bodyPr wrap="square" rtlCol="0">
            <a:spAutoFit/>
          </a:bodyPr>
          <a:p>
            <a:pPr indent="457200" fontAlgn="auto">
              <a:lnSpc>
                <a:spcPct val="150000"/>
              </a:lnSpc>
              <a:extLst>
                <a:ext uri="{35155182-B16C-46BC-9424-99874614C6A1}">
                  <wpsdc:indentchars xmlns:wpsdc="http://www.wps.cn/officeDocument/2017/drawingmlCustomData" val="200" checksum="59296752"/>
                </a:ext>
              </a:extLst>
            </a:pPr>
            <a:r>
              <a:rPr lang="zh-CN" altLang="en-US">
                <a:latin typeface="宋体" panose="02010600030101010101" pitchFamily="2" charset="-122"/>
                <a:ea typeface="宋体" panose="02010600030101010101" pitchFamily="2" charset="-122"/>
              </a:rPr>
              <a:t>此界面为后台总界面，界面可显示用户访问量，系统消息和数据。同时展示最近一周基金销售图，和近几月证券类产品销售趋势。左侧为功能导航栏。</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372630" y="779318"/>
            <a:ext cx="11351491" cy="5299364"/>
          </a:xfrm>
          <a:prstGeom prst="rect">
            <a:avLst/>
          </a:prstGeom>
          <a:solidFill>
            <a:schemeClr val="bg1"/>
          </a:solidFill>
          <a:ln>
            <a:solidFill>
              <a:srgbClr val="7DB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grpSp>
        <p:nvGrpSpPr>
          <p:cNvPr id="3" name="组合 2"/>
          <p:cNvGrpSpPr/>
          <p:nvPr/>
        </p:nvGrpSpPr>
        <p:grpSpPr>
          <a:xfrm flipH="1">
            <a:off x="0" y="0"/>
            <a:ext cx="6422390" cy="2558415"/>
            <a:chOff x="6529568" y="0"/>
            <a:chExt cx="5662432" cy="2949361"/>
          </a:xfrm>
        </p:grpSpPr>
        <p:sp>
          <p:nvSpPr>
            <p:cNvPr id="9" name="直角三角形 8"/>
            <p:cNvSpPr/>
            <p:nvPr/>
          </p:nvSpPr>
          <p:spPr>
            <a:xfrm flipH="1" flipV="1">
              <a:off x="6529568" y="1"/>
              <a:ext cx="5662431" cy="2949360"/>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10" name="直角三角形 9"/>
            <p:cNvSpPr/>
            <p:nvPr/>
          </p:nvSpPr>
          <p:spPr>
            <a:xfrm flipH="1" flipV="1">
              <a:off x="7556341" y="0"/>
              <a:ext cx="4635659" cy="2875504"/>
            </a:xfrm>
            <a:prstGeom prst="rtTriangle">
              <a:avLst/>
            </a:prstGeom>
            <a:solidFill>
              <a:srgbClr val="B0D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11" name="直角三角形 10"/>
            <p:cNvSpPr/>
            <p:nvPr/>
          </p:nvSpPr>
          <p:spPr>
            <a:xfrm flipH="1" flipV="1">
              <a:off x="8570960" y="0"/>
              <a:ext cx="3621039" cy="2875504"/>
            </a:xfrm>
            <a:prstGeom prst="rtTriangle">
              <a:avLst/>
            </a:prstGeom>
            <a:solidFill>
              <a:srgbClr val="7DB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grpSp>
      <p:grpSp>
        <p:nvGrpSpPr>
          <p:cNvPr id="16" name="组合 15"/>
          <p:cNvGrpSpPr/>
          <p:nvPr/>
        </p:nvGrpSpPr>
        <p:grpSpPr>
          <a:xfrm>
            <a:off x="5313680" y="956077"/>
            <a:ext cx="1565275" cy="1143000"/>
            <a:chOff x="8459" y="1142"/>
            <a:chExt cx="2465" cy="1800"/>
          </a:xfrm>
        </p:grpSpPr>
        <p:sp>
          <p:nvSpPr>
            <p:cNvPr id="25" name="文本框 24"/>
            <p:cNvSpPr txBox="1"/>
            <p:nvPr/>
          </p:nvSpPr>
          <p:spPr>
            <a:xfrm>
              <a:off x="8460" y="1142"/>
              <a:ext cx="2463" cy="1452"/>
            </a:xfrm>
            <a:prstGeom prst="rect">
              <a:avLst/>
            </a:prstGeom>
            <a:noFill/>
          </p:spPr>
          <p:txBody>
            <a:bodyPr wrap="square" lIns="0" rIns="0"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5400" b="0" i="0" u="none" strike="noStrike" kern="1200" cap="none" spc="0" normalizeH="0" baseline="0" noProof="0" dirty="0">
                  <a:ln>
                    <a:noFill/>
                  </a:ln>
                  <a:solidFill>
                    <a:srgbClr val="7DB1B6"/>
                  </a:solidFill>
                  <a:effectLst/>
                  <a:uLnTx/>
                  <a:uFillTx/>
                  <a:latin typeface="微软雅黑" panose="020B0503020204020204" pitchFamily="34" charset="-122"/>
                  <a:ea typeface="微软雅黑" panose="020B0503020204020204" pitchFamily="34" charset="-122"/>
                </a:rPr>
                <a:t>目录</a:t>
              </a:r>
              <a:endParaRPr kumimoji="0" lang="zh-CN" altLang="en-US" sz="5400" b="0" i="0" u="none" strike="noStrike" kern="1200" cap="none" spc="0" normalizeH="0" baseline="0" noProof="0" dirty="0">
                <a:ln>
                  <a:noFill/>
                </a:ln>
                <a:solidFill>
                  <a:srgbClr val="7DB1B6"/>
                </a:solidFill>
                <a:effectLst/>
                <a:uLnTx/>
                <a:uFillTx/>
                <a:latin typeface="微软雅黑" panose="020B0503020204020204" pitchFamily="34" charset="-122"/>
                <a:ea typeface="微软雅黑" panose="020B0503020204020204" pitchFamily="34" charset="-122"/>
              </a:endParaRPr>
            </a:p>
          </p:txBody>
        </p:sp>
        <p:sp>
          <p:nvSpPr>
            <p:cNvPr id="20" name="文本框 19"/>
            <p:cNvSpPr txBox="1"/>
            <p:nvPr/>
          </p:nvSpPr>
          <p:spPr>
            <a:xfrm>
              <a:off x="8459" y="2458"/>
              <a:ext cx="2465" cy="484"/>
            </a:xfrm>
            <a:prstGeom prst="rect">
              <a:avLst/>
            </a:prstGeom>
            <a:noFill/>
          </p:spPr>
          <p:txBody>
            <a:bodyPr wrap="square" lIns="0" tIns="0" rIns="0" bIns="0" rtlCol="0">
              <a:spAutoFit/>
            </a:bodyPr>
            <a:lstStyle/>
            <a:p>
              <a:pPr algn="dist"/>
              <a:r>
                <a:rPr lang="en-US" altLang="zh-CN" sz="2000" b="1" dirty="0">
                  <a:solidFill>
                    <a:srgbClr val="7DB1B6"/>
                  </a:solidFill>
                  <a:latin typeface="微软雅黑 Light" panose="020B0502040204020203" pitchFamily="34" charset="-122"/>
                  <a:ea typeface="微软雅黑 Light" panose="020B0502040204020203" pitchFamily="34" charset="-122"/>
                  <a:cs typeface="汉仪旗黑-50简" panose="00020600040101010101" charset="-122"/>
                </a:rPr>
                <a:t>CONTENTS</a:t>
              </a:r>
              <a:endParaRPr lang="en-US" altLang="zh-CN" sz="2000" b="1" dirty="0">
                <a:solidFill>
                  <a:srgbClr val="7DB1B6"/>
                </a:solidFill>
                <a:latin typeface="微软雅黑 Light" panose="020B0502040204020203" pitchFamily="34" charset="-122"/>
                <a:ea typeface="微软雅黑 Light" panose="020B0502040204020203" pitchFamily="34" charset="-122"/>
                <a:cs typeface="汉仪旗黑-50简" panose="00020600040101010101" charset="-122"/>
              </a:endParaRPr>
            </a:p>
          </p:txBody>
        </p:sp>
      </p:grpSp>
      <p:sp>
        <p:nvSpPr>
          <p:cNvPr id="39" name="菱形 38"/>
          <p:cNvSpPr/>
          <p:nvPr/>
        </p:nvSpPr>
        <p:spPr>
          <a:xfrm>
            <a:off x="1453140" y="3146421"/>
            <a:ext cx="685800" cy="685800"/>
          </a:xfrm>
          <a:prstGeom prst="diamond">
            <a:avLst/>
          </a:prstGeom>
          <a:solidFill>
            <a:srgbClr val="7DB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63556"/>
              </a:solidFill>
              <a:latin typeface="微软雅黑 Light" panose="020B0502040204020203" pitchFamily="34" charset="-122"/>
              <a:ea typeface="微软雅黑 Light" panose="020B0502040204020203" pitchFamily="34" charset="-122"/>
            </a:endParaRPr>
          </a:p>
        </p:txBody>
      </p:sp>
      <p:sp>
        <p:nvSpPr>
          <p:cNvPr id="40" name="菱形 39"/>
          <p:cNvSpPr/>
          <p:nvPr/>
        </p:nvSpPr>
        <p:spPr>
          <a:xfrm>
            <a:off x="1453140" y="4290189"/>
            <a:ext cx="685800" cy="685800"/>
          </a:xfrm>
          <a:prstGeom prst="diamond">
            <a:avLst/>
          </a:prstGeom>
          <a:solidFill>
            <a:srgbClr val="7DB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63556"/>
              </a:solidFill>
              <a:latin typeface="微软雅黑 Light" panose="020B0502040204020203" pitchFamily="34" charset="-122"/>
              <a:ea typeface="微软雅黑 Light" panose="020B0502040204020203" pitchFamily="34" charset="-122"/>
            </a:endParaRPr>
          </a:p>
        </p:txBody>
      </p:sp>
      <p:sp>
        <p:nvSpPr>
          <p:cNvPr id="41" name="文本框 40"/>
          <p:cNvSpPr txBox="1"/>
          <p:nvPr/>
        </p:nvSpPr>
        <p:spPr>
          <a:xfrm>
            <a:off x="1548390" y="3233783"/>
            <a:ext cx="4953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1.</a:t>
            </a:r>
            <a:endParaRPr kumimoji="0" lang="zh-CN" altLang="en-US" sz="2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42" name="文本框 41"/>
          <p:cNvSpPr txBox="1"/>
          <p:nvPr/>
        </p:nvSpPr>
        <p:spPr>
          <a:xfrm>
            <a:off x="2231386" y="3218989"/>
            <a:ext cx="3136076" cy="521970"/>
          </a:xfrm>
          <a:prstGeom prst="rect">
            <a:avLst/>
          </a:prstGeom>
          <a:noFill/>
        </p:spPr>
        <p:txBody>
          <a:bodyPr wrap="square" rtlCol="0">
            <a:spAutoFit/>
          </a:bodyPr>
          <a:lstStyle/>
          <a:p>
            <a:pPr marL="457200" marR="0" lvl="0" indent="-457200" algn="dist"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800" b="0" i="0" u="none" strike="noStrike" kern="1200" cap="none" spc="0" normalizeH="0" baseline="0" noProof="0" dirty="0">
                <a:ln>
                  <a:noFill/>
                </a:ln>
                <a:solidFill>
                  <a:schemeClr val="tx1">
                    <a:lumMod val="85000"/>
                    <a:lumOff val="15000"/>
                  </a:schemeClr>
                </a:solidFill>
                <a:effectLst/>
                <a:uLnTx/>
                <a:uFillTx/>
                <a:latin typeface="微软雅黑 Light" panose="020B0502040204020203" pitchFamily="34" charset="-122"/>
                <a:ea typeface="微软雅黑 Light" panose="020B0502040204020203" pitchFamily="34" charset="-122"/>
                <a:cs typeface="+mn-cs"/>
              </a:rPr>
              <a:t>实训目的</a:t>
            </a:r>
            <a:endParaRPr kumimoji="0" lang="zh-CN" altLang="en-US" sz="2800" b="0" i="0" u="none" strike="noStrike" kern="1200" cap="none" spc="0" normalizeH="0" baseline="0" noProof="0" dirty="0">
              <a:ln>
                <a:noFill/>
              </a:ln>
              <a:solidFill>
                <a:schemeClr val="tx1">
                  <a:lumMod val="85000"/>
                  <a:lumOff val="15000"/>
                </a:schemeClr>
              </a:solidFill>
              <a:effectLst/>
              <a:uLnTx/>
              <a:uFillTx/>
              <a:latin typeface="微软雅黑 Light" panose="020B0502040204020203" pitchFamily="34" charset="-122"/>
              <a:ea typeface="微软雅黑 Light" panose="020B0502040204020203" pitchFamily="34" charset="-122"/>
              <a:cs typeface="+mn-cs"/>
            </a:endParaRPr>
          </a:p>
        </p:txBody>
      </p:sp>
      <p:sp>
        <p:nvSpPr>
          <p:cNvPr id="43" name="文本框 42"/>
          <p:cNvSpPr txBox="1"/>
          <p:nvPr/>
        </p:nvSpPr>
        <p:spPr>
          <a:xfrm>
            <a:off x="1548390" y="4375527"/>
            <a:ext cx="4953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2.</a:t>
            </a:r>
            <a:endParaRPr kumimoji="0" lang="zh-CN" altLang="en-US" sz="2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44" name="文本框 43"/>
          <p:cNvSpPr txBox="1"/>
          <p:nvPr/>
        </p:nvSpPr>
        <p:spPr>
          <a:xfrm>
            <a:off x="2231386" y="4360733"/>
            <a:ext cx="3136076" cy="521970"/>
          </a:xfrm>
          <a:prstGeom prst="rect">
            <a:avLst/>
          </a:prstGeom>
          <a:noFill/>
        </p:spPr>
        <p:txBody>
          <a:bodyPr wrap="square" rtlCol="0">
            <a:spAutoFit/>
          </a:bodyPr>
          <a:lstStyle/>
          <a:p>
            <a:pPr marL="457200" marR="0" lvl="0" indent="-457200" algn="dist"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800" b="0" i="0" u="none" strike="noStrike" kern="1200" cap="none" spc="0" normalizeH="0" baseline="0" noProof="0" dirty="0">
                <a:ln>
                  <a:noFill/>
                </a:ln>
                <a:solidFill>
                  <a:schemeClr val="tx1">
                    <a:lumMod val="85000"/>
                    <a:lumOff val="15000"/>
                  </a:schemeClr>
                </a:solidFill>
                <a:effectLst/>
                <a:uLnTx/>
                <a:uFillTx/>
                <a:latin typeface="微软雅黑 Light" panose="020B0502040204020203" pitchFamily="34" charset="-122"/>
                <a:ea typeface="微软雅黑 Light" panose="020B0502040204020203" pitchFamily="34" charset="-122"/>
                <a:cs typeface="+mn-cs"/>
              </a:rPr>
              <a:t>需求分析</a:t>
            </a:r>
            <a:endParaRPr kumimoji="0" lang="zh-CN" altLang="en-US" sz="2800" b="0" i="0" u="none" strike="noStrike" kern="1200" cap="none" spc="0" normalizeH="0" baseline="0" noProof="0" dirty="0">
              <a:ln>
                <a:noFill/>
              </a:ln>
              <a:solidFill>
                <a:schemeClr val="tx1">
                  <a:lumMod val="85000"/>
                  <a:lumOff val="15000"/>
                </a:schemeClr>
              </a:solidFill>
              <a:effectLst/>
              <a:uLnTx/>
              <a:uFillTx/>
              <a:latin typeface="微软雅黑 Light" panose="020B0502040204020203" pitchFamily="34" charset="-122"/>
              <a:ea typeface="微软雅黑 Light" panose="020B0502040204020203" pitchFamily="34" charset="-122"/>
              <a:cs typeface="+mn-cs"/>
            </a:endParaRPr>
          </a:p>
        </p:txBody>
      </p:sp>
      <p:sp>
        <p:nvSpPr>
          <p:cNvPr id="45" name="菱形 44"/>
          <p:cNvSpPr/>
          <p:nvPr/>
        </p:nvSpPr>
        <p:spPr>
          <a:xfrm>
            <a:off x="6824538" y="2816221"/>
            <a:ext cx="685800" cy="685800"/>
          </a:xfrm>
          <a:prstGeom prst="diamond">
            <a:avLst/>
          </a:prstGeom>
          <a:solidFill>
            <a:srgbClr val="7DB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63556"/>
              </a:solidFill>
              <a:latin typeface="微软雅黑 Light" panose="020B0502040204020203" pitchFamily="34" charset="-122"/>
              <a:ea typeface="微软雅黑 Light" panose="020B0502040204020203" pitchFamily="34" charset="-122"/>
            </a:endParaRPr>
          </a:p>
        </p:txBody>
      </p:sp>
      <p:sp>
        <p:nvSpPr>
          <p:cNvPr id="46" name="菱形 45"/>
          <p:cNvSpPr/>
          <p:nvPr/>
        </p:nvSpPr>
        <p:spPr>
          <a:xfrm>
            <a:off x="6824538" y="3935225"/>
            <a:ext cx="685800" cy="685800"/>
          </a:xfrm>
          <a:prstGeom prst="diamond">
            <a:avLst/>
          </a:prstGeom>
          <a:solidFill>
            <a:srgbClr val="7DB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63556"/>
              </a:solidFill>
              <a:latin typeface="微软雅黑 Light" panose="020B0502040204020203" pitchFamily="34" charset="-122"/>
              <a:ea typeface="微软雅黑 Light" panose="020B0502040204020203" pitchFamily="34" charset="-122"/>
            </a:endParaRPr>
          </a:p>
        </p:txBody>
      </p:sp>
      <p:sp>
        <p:nvSpPr>
          <p:cNvPr id="47" name="文本框 46"/>
          <p:cNvSpPr txBox="1"/>
          <p:nvPr/>
        </p:nvSpPr>
        <p:spPr>
          <a:xfrm>
            <a:off x="6919788" y="2897630"/>
            <a:ext cx="4953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3.</a:t>
            </a:r>
            <a:endParaRPr kumimoji="0" lang="zh-CN" altLang="en-US" sz="2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48" name="文本框 47"/>
          <p:cNvSpPr txBox="1"/>
          <p:nvPr/>
        </p:nvSpPr>
        <p:spPr>
          <a:xfrm>
            <a:off x="7602784" y="2897441"/>
            <a:ext cx="3136076" cy="521970"/>
          </a:xfrm>
          <a:prstGeom prst="rect">
            <a:avLst/>
          </a:prstGeom>
          <a:noFill/>
        </p:spPr>
        <p:txBody>
          <a:bodyPr wrap="square" rtlCol="0">
            <a:spAutoFit/>
          </a:bodyPr>
          <a:lstStyle/>
          <a:p>
            <a:pPr marL="457200" marR="0" lvl="0" indent="-457200" algn="dist"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800" b="0" i="0" u="none" strike="noStrike" kern="1200" cap="none" spc="0" normalizeH="0" baseline="0" noProof="0" dirty="0">
                <a:ln>
                  <a:noFill/>
                </a:ln>
                <a:solidFill>
                  <a:schemeClr val="tx1">
                    <a:lumMod val="85000"/>
                    <a:lumOff val="15000"/>
                  </a:schemeClr>
                </a:solidFill>
                <a:effectLst/>
                <a:uLnTx/>
                <a:uFillTx/>
                <a:latin typeface="微软雅黑 Light" panose="020B0502040204020203" pitchFamily="34" charset="-122"/>
                <a:ea typeface="微软雅黑 Light" panose="020B0502040204020203" pitchFamily="34" charset="-122"/>
                <a:cs typeface="+mn-cs"/>
              </a:rPr>
              <a:t>概要设计</a:t>
            </a:r>
            <a:endParaRPr kumimoji="0" lang="zh-CN" altLang="en-US" sz="2800" b="0" i="0" u="none" strike="noStrike" kern="1200" cap="none" spc="0" normalizeH="0" baseline="0" noProof="0" dirty="0">
              <a:ln>
                <a:noFill/>
              </a:ln>
              <a:solidFill>
                <a:schemeClr val="tx1">
                  <a:lumMod val="85000"/>
                  <a:lumOff val="15000"/>
                </a:schemeClr>
              </a:solidFill>
              <a:effectLst/>
              <a:uLnTx/>
              <a:uFillTx/>
              <a:latin typeface="微软雅黑 Light" panose="020B0502040204020203" pitchFamily="34" charset="-122"/>
              <a:ea typeface="微软雅黑 Light" panose="020B0502040204020203" pitchFamily="34" charset="-122"/>
              <a:cs typeface="+mn-cs"/>
            </a:endParaRPr>
          </a:p>
        </p:txBody>
      </p:sp>
      <p:sp>
        <p:nvSpPr>
          <p:cNvPr id="49" name="文本框 48"/>
          <p:cNvSpPr txBox="1"/>
          <p:nvPr/>
        </p:nvSpPr>
        <p:spPr>
          <a:xfrm>
            <a:off x="6919788" y="4016515"/>
            <a:ext cx="4953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4.</a:t>
            </a:r>
            <a:endParaRPr kumimoji="0" lang="zh-CN" altLang="en-US" sz="2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50" name="文本框 49"/>
          <p:cNvSpPr txBox="1"/>
          <p:nvPr/>
        </p:nvSpPr>
        <p:spPr>
          <a:xfrm>
            <a:off x="7602784" y="4098876"/>
            <a:ext cx="3136076" cy="521970"/>
          </a:xfrm>
          <a:prstGeom prst="rect">
            <a:avLst/>
          </a:prstGeom>
          <a:noFill/>
        </p:spPr>
        <p:txBody>
          <a:bodyPr wrap="square" rtlCol="0">
            <a:spAutoFit/>
          </a:bodyPr>
          <a:lstStyle/>
          <a:p>
            <a:pPr marL="457200" marR="0" lvl="0" indent="-457200" algn="dist"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800" b="0" i="0" u="none" strike="noStrike" kern="1200" cap="none" spc="0" normalizeH="0" baseline="0" noProof="0" dirty="0">
                <a:ln>
                  <a:noFill/>
                </a:ln>
                <a:solidFill>
                  <a:schemeClr val="tx1">
                    <a:lumMod val="85000"/>
                    <a:lumOff val="15000"/>
                  </a:schemeClr>
                </a:solidFill>
                <a:effectLst/>
                <a:uLnTx/>
                <a:uFillTx/>
                <a:latin typeface="微软雅黑 Light" panose="020B0502040204020203" pitchFamily="34" charset="-122"/>
                <a:ea typeface="微软雅黑 Light" panose="020B0502040204020203" pitchFamily="34" charset="-122"/>
                <a:cs typeface="+mn-cs"/>
              </a:rPr>
              <a:t>数据库结构</a:t>
            </a:r>
            <a:r>
              <a:rPr kumimoji="0" lang="zh-CN" altLang="en-US" sz="2800" b="0" i="0" u="none" strike="noStrike" kern="1200" cap="none" spc="0" normalizeH="0" baseline="0" noProof="0" dirty="0">
                <a:ln>
                  <a:noFill/>
                </a:ln>
                <a:solidFill>
                  <a:schemeClr val="tx1">
                    <a:lumMod val="85000"/>
                    <a:lumOff val="15000"/>
                  </a:schemeClr>
                </a:solidFill>
                <a:effectLst/>
                <a:uLnTx/>
                <a:uFillTx/>
                <a:latin typeface="微软雅黑 Light" panose="020B0502040204020203" pitchFamily="34" charset="-122"/>
                <a:ea typeface="微软雅黑 Light" panose="020B0502040204020203" pitchFamily="34" charset="-122"/>
                <a:cs typeface="+mn-cs"/>
              </a:rPr>
              <a:t>设计</a:t>
            </a:r>
            <a:endParaRPr kumimoji="0" lang="zh-CN" altLang="en-US" sz="2800" b="0" i="0" u="none" strike="noStrike" kern="1200" cap="none" spc="0" normalizeH="0" baseline="0" noProof="0" dirty="0">
              <a:ln>
                <a:noFill/>
              </a:ln>
              <a:solidFill>
                <a:schemeClr val="tx1">
                  <a:lumMod val="85000"/>
                  <a:lumOff val="15000"/>
                </a:schemeClr>
              </a:solidFill>
              <a:effectLst/>
              <a:uLnTx/>
              <a:uFillTx/>
              <a:latin typeface="微软雅黑 Light" panose="020B0502040204020203" pitchFamily="34" charset="-122"/>
              <a:ea typeface="微软雅黑 Light" panose="020B0502040204020203" pitchFamily="34" charset="-122"/>
              <a:cs typeface="+mn-cs"/>
            </a:endParaRPr>
          </a:p>
        </p:txBody>
      </p:sp>
      <p:cxnSp>
        <p:nvCxnSpPr>
          <p:cNvPr id="51" name="直接连接符 50"/>
          <p:cNvCxnSpPr/>
          <p:nvPr/>
        </p:nvCxnSpPr>
        <p:spPr>
          <a:xfrm>
            <a:off x="6048375" y="2897441"/>
            <a:ext cx="0" cy="2292277"/>
          </a:xfrm>
          <a:prstGeom prst="line">
            <a:avLst/>
          </a:prstGeom>
          <a:ln>
            <a:solidFill>
              <a:srgbClr val="263556"/>
            </a:solidFill>
            <a:prstDash val="dash"/>
          </a:ln>
        </p:spPr>
        <p:style>
          <a:lnRef idx="1">
            <a:schemeClr val="accent1"/>
          </a:lnRef>
          <a:fillRef idx="0">
            <a:schemeClr val="accent1"/>
          </a:fillRef>
          <a:effectRef idx="0">
            <a:schemeClr val="accent1"/>
          </a:effectRef>
          <a:fontRef idx="minor">
            <a:schemeClr val="tx1"/>
          </a:fontRef>
        </p:style>
      </p:cxnSp>
      <p:sp>
        <p:nvSpPr>
          <p:cNvPr id="4" name="菱形 3"/>
          <p:cNvSpPr/>
          <p:nvPr/>
        </p:nvSpPr>
        <p:spPr>
          <a:xfrm>
            <a:off x="6824538" y="4975990"/>
            <a:ext cx="685800" cy="685800"/>
          </a:xfrm>
          <a:prstGeom prst="diamond">
            <a:avLst/>
          </a:prstGeom>
          <a:solidFill>
            <a:srgbClr val="7DB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rgbClr val="263556"/>
              </a:solidFill>
              <a:latin typeface="微软雅黑 Light" panose="020B0502040204020203" pitchFamily="34" charset="-122"/>
              <a:ea typeface="微软雅黑 Light" panose="020B0502040204020203" pitchFamily="34" charset="-122"/>
            </a:endParaRPr>
          </a:p>
        </p:txBody>
      </p:sp>
      <p:sp>
        <p:nvSpPr>
          <p:cNvPr id="5" name="文本框 4"/>
          <p:cNvSpPr txBox="1"/>
          <p:nvPr/>
        </p:nvSpPr>
        <p:spPr>
          <a:xfrm>
            <a:off x="6920423" y="5057280"/>
            <a:ext cx="495300" cy="52197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5.</a:t>
            </a:r>
            <a:endParaRPr kumimoji="0" lang="zh-CN" altLang="en-US" sz="2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6" name="文本框 5"/>
          <p:cNvSpPr txBox="1"/>
          <p:nvPr/>
        </p:nvSpPr>
        <p:spPr>
          <a:xfrm>
            <a:off x="7510074" y="5139006"/>
            <a:ext cx="3136076" cy="521970"/>
          </a:xfrm>
          <a:prstGeom prst="rect">
            <a:avLst/>
          </a:prstGeom>
          <a:noFill/>
        </p:spPr>
        <p:txBody>
          <a:bodyPr wrap="square" rtlCol="0">
            <a:spAutoFit/>
          </a:bodyPr>
          <a:p>
            <a:pPr marL="457200" marR="0" lvl="0" indent="-457200" algn="dist"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800" b="0" i="0" u="none" strike="noStrike" kern="1200" cap="none" spc="0" normalizeH="0" baseline="0" noProof="0" dirty="0">
                <a:ln>
                  <a:noFill/>
                </a:ln>
                <a:solidFill>
                  <a:schemeClr val="tx1">
                    <a:lumMod val="85000"/>
                    <a:lumOff val="15000"/>
                  </a:schemeClr>
                </a:solidFill>
                <a:effectLst/>
                <a:uLnTx/>
                <a:uFillTx/>
                <a:latin typeface="微软雅黑 Light" panose="020B0502040204020203" pitchFamily="34" charset="-122"/>
                <a:ea typeface="微软雅黑 Light" panose="020B0502040204020203" pitchFamily="34" charset="-122"/>
                <a:cs typeface="+mn-cs"/>
              </a:rPr>
              <a:t>总结</a:t>
            </a:r>
            <a:endParaRPr kumimoji="0" lang="zh-CN" altLang="en-US" sz="2800" b="0" i="0" u="none" strike="noStrike" kern="1200" cap="none" spc="0" normalizeH="0" baseline="0" noProof="0" dirty="0">
              <a:ln>
                <a:noFill/>
              </a:ln>
              <a:solidFill>
                <a:schemeClr val="tx1">
                  <a:lumMod val="85000"/>
                  <a:lumOff val="15000"/>
                </a:schemeClr>
              </a:solidFill>
              <a:effectLst/>
              <a:uLnTx/>
              <a:uFillTx/>
              <a:latin typeface="微软雅黑 Light" panose="020B0502040204020203" pitchFamily="34" charset="-122"/>
              <a:ea typeface="微软雅黑 Light" panose="020B0502040204020203"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47482612" name="图片 -2147482613" descr="5@10GGIIQ`~X6CC$}_KTL%V"/>
          <p:cNvPicPr>
            <a:picLocks noChangeAspect="1"/>
          </p:cNvPicPr>
          <p:nvPr/>
        </p:nvPicPr>
        <p:blipFill>
          <a:blip r:embed="rId1"/>
          <a:stretch>
            <a:fillRect/>
          </a:stretch>
        </p:blipFill>
        <p:spPr>
          <a:xfrm>
            <a:off x="501015" y="1241425"/>
            <a:ext cx="5158105" cy="2357755"/>
          </a:xfrm>
          <a:prstGeom prst="rect">
            <a:avLst/>
          </a:prstGeom>
          <a:noFill/>
          <a:ln w="9525">
            <a:noFill/>
          </a:ln>
        </p:spPr>
      </p:pic>
      <p:sp>
        <p:nvSpPr>
          <p:cNvPr id="2" name="文本框 1"/>
          <p:cNvSpPr txBox="1"/>
          <p:nvPr/>
        </p:nvSpPr>
        <p:spPr>
          <a:xfrm>
            <a:off x="501015" y="4153535"/>
            <a:ext cx="5122545" cy="1753235"/>
          </a:xfrm>
          <a:prstGeom prst="rect">
            <a:avLst/>
          </a:prstGeom>
          <a:noFill/>
        </p:spPr>
        <p:txBody>
          <a:bodyPr wrap="square" rtlCol="0">
            <a:spAutoFit/>
          </a:bodyPr>
          <a:p>
            <a:pPr indent="457200" fontAlgn="auto">
              <a:lnSpc>
                <a:spcPct val="150000"/>
              </a:lnSpc>
              <a:extLst>
                <a:ext uri="{35155182-B16C-46BC-9424-99874614C6A1}">
                  <wpsdc:indentchars xmlns:wpsdc="http://www.wps.cn/officeDocument/2017/drawingmlCustomData" val="200" checksum="59296752"/>
                </a:ext>
              </a:extLst>
            </a:pPr>
            <a:r>
              <a:rPr lang="zh-CN" altLang="en-US">
                <a:latin typeface="宋体" panose="02010600030101010101" pitchFamily="2" charset="-122"/>
                <a:ea typeface="宋体" panose="02010600030101010101" pitchFamily="2" charset="-122"/>
              </a:rPr>
              <a:t>此界面为登记客户预约的产品及相关，通过报表形式可展示理财使用者的ID，头像，用户名，买入金额，所购买的产品，购买状态以及注册操作时间。可以批量删除，也可以搜索产品或用户。</a:t>
            </a:r>
            <a:endParaRPr lang="zh-CN" altLang="en-US"/>
          </a:p>
        </p:txBody>
      </p:sp>
      <p:pic>
        <p:nvPicPr>
          <p:cNvPr id="-2147482611" name="图片 -2147482612" descr="F[M]S%OU2N4IMWCJPATN~K3"/>
          <p:cNvPicPr>
            <a:picLocks noChangeAspect="1"/>
          </p:cNvPicPr>
          <p:nvPr/>
        </p:nvPicPr>
        <p:blipFill>
          <a:blip r:embed="rId2"/>
          <a:stretch>
            <a:fillRect/>
          </a:stretch>
        </p:blipFill>
        <p:spPr>
          <a:xfrm>
            <a:off x="6282690" y="1241425"/>
            <a:ext cx="5287645" cy="2470785"/>
          </a:xfrm>
          <a:prstGeom prst="rect">
            <a:avLst/>
          </a:prstGeom>
          <a:noFill/>
          <a:ln w="9525">
            <a:noFill/>
          </a:ln>
        </p:spPr>
      </p:pic>
      <p:sp>
        <p:nvSpPr>
          <p:cNvPr id="3" name="文本框 2"/>
          <p:cNvSpPr txBox="1"/>
          <p:nvPr/>
        </p:nvSpPr>
        <p:spPr>
          <a:xfrm>
            <a:off x="6440805" y="4326255"/>
            <a:ext cx="5274310" cy="1337945"/>
          </a:xfrm>
          <a:prstGeom prst="rect">
            <a:avLst/>
          </a:prstGeom>
          <a:noFill/>
        </p:spPr>
        <p:txBody>
          <a:bodyPr wrap="square" rtlCol="0">
            <a:spAutoFit/>
          </a:bodyPr>
          <a:p>
            <a:pPr indent="457200" fontAlgn="auto">
              <a:lnSpc>
                <a:spcPct val="150000"/>
              </a:lnSpc>
              <a:extLst>
                <a:ext uri="{35155182-B16C-46BC-9424-99874614C6A1}">
                  <wpsdc:indentchars xmlns:wpsdc="http://www.wps.cn/officeDocument/2017/drawingmlCustomData" val="200" checksum="59296752"/>
                </a:ext>
              </a:extLst>
            </a:pPr>
            <a:r>
              <a:rPr lang="zh-CN" altLang="en-US">
                <a:latin typeface="宋体" panose="02010600030101010101" pitchFamily="2" charset="-122"/>
                <a:ea typeface="宋体" panose="02010600030101010101" pitchFamily="2" charset="-122"/>
              </a:rPr>
              <a:t>此界面为统计分析界面，负责产品、客户和服务维度统计数据，可展示产品销售对比，现金管理类，保险证券等的销售分析图。</a:t>
            </a: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47482599" name="图片 -2147482600" descr="2}8CJOL_F{3}FJI@S%1{V`5"/>
          <p:cNvPicPr>
            <a:picLocks noChangeAspect="1"/>
          </p:cNvPicPr>
          <p:nvPr/>
        </p:nvPicPr>
        <p:blipFill>
          <a:blip r:embed="rId1"/>
          <a:stretch>
            <a:fillRect/>
          </a:stretch>
        </p:blipFill>
        <p:spPr>
          <a:xfrm>
            <a:off x="499745" y="1473835"/>
            <a:ext cx="5319395" cy="2449830"/>
          </a:xfrm>
          <a:prstGeom prst="rect">
            <a:avLst/>
          </a:prstGeom>
          <a:noFill/>
          <a:ln w="9525">
            <a:noFill/>
          </a:ln>
        </p:spPr>
      </p:pic>
      <p:pic>
        <p:nvPicPr>
          <p:cNvPr id="-2147482609" name="图片 -2147482610" descr="1D5N]HK12KLOPO~Q(6J2EFA"/>
          <p:cNvPicPr>
            <a:picLocks noChangeAspect="1"/>
          </p:cNvPicPr>
          <p:nvPr/>
        </p:nvPicPr>
        <p:blipFill>
          <a:blip r:embed="rId2"/>
          <a:stretch>
            <a:fillRect/>
          </a:stretch>
        </p:blipFill>
        <p:spPr>
          <a:xfrm>
            <a:off x="6509703" y="1457008"/>
            <a:ext cx="5277485" cy="2483485"/>
          </a:xfrm>
          <a:prstGeom prst="rect">
            <a:avLst/>
          </a:prstGeom>
          <a:noFill/>
          <a:ln w="9525">
            <a:noFill/>
          </a:ln>
        </p:spPr>
      </p:pic>
      <p:sp>
        <p:nvSpPr>
          <p:cNvPr id="2" name="文本框 1"/>
          <p:cNvSpPr txBox="1"/>
          <p:nvPr/>
        </p:nvSpPr>
        <p:spPr>
          <a:xfrm>
            <a:off x="699135" y="4493260"/>
            <a:ext cx="4676140" cy="645160"/>
          </a:xfrm>
          <a:prstGeom prst="rect">
            <a:avLst/>
          </a:prstGeom>
          <a:noFill/>
        </p:spPr>
        <p:txBody>
          <a:bodyPr wrap="square" rtlCol="0">
            <a:spAutoFit/>
          </a:bodyPr>
          <a:p>
            <a:pPr indent="457200" algn="l">
              <a:lnSpc>
                <a:spcPct val="150000"/>
              </a:lnSpc>
              <a:buClrTx/>
              <a:buSzTx/>
              <a:buFontTx/>
              <a:extLst>
                <a:ext uri="{35155182-B16C-46BC-9424-99874614C6A1}">
                  <wpsdc:indentchars xmlns:wpsdc="http://www.wps.cn/officeDocument/2017/drawingmlCustomData" val="200" checksum="59296752"/>
                </a:ext>
              </a:extLst>
            </a:pPr>
            <a:r>
              <a:rPr lang="zh-CN" altLang="en-US">
                <a:latin typeface="宋体" panose="02010600030101010101" pitchFamily="2" charset="-122"/>
                <a:ea typeface="宋体" panose="02010600030101010101" pitchFamily="2" charset="-122"/>
              </a:rPr>
              <a:t>此界面为财富研究报告界面，研究报告后台和存储系统。</a:t>
            </a:r>
            <a:endParaRPr lang="zh-CN" altLang="en-US">
              <a:latin typeface="宋体" panose="02010600030101010101" pitchFamily="2" charset="-122"/>
              <a:ea typeface="宋体" panose="02010600030101010101" pitchFamily="2" charset="-122"/>
            </a:endParaRPr>
          </a:p>
        </p:txBody>
      </p:sp>
      <p:sp>
        <p:nvSpPr>
          <p:cNvPr id="3" name="文本框 2"/>
          <p:cNvSpPr txBox="1"/>
          <p:nvPr/>
        </p:nvSpPr>
        <p:spPr>
          <a:xfrm>
            <a:off x="6521450" y="4280535"/>
            <a:ext cx="5071110" cy="1337945"/>
          </a:xfrm>
          <a:prstGeom prst="rect">
            <a:avLst/>
          </a:prstGeom>
          <a:noFill/>
        </p:spPr>
        <p:txBody>
          <a:bodyPr wrap="square" rtlCol="0">
            <a:spAutoFit/>
          </a:bodyPr>
          <a:p>
            <a:pPr indent="457200" fontAlgn="auto">
              <a:lnSpc>
                <a:spcPct val="150000"/>
              </a:lnSpc>
              <a:extLst>
                <a:ext uri="{35155182-B16C-46BC-9424-99874614C6A1}">
                  <wpsdc:indentchars xmlns:wpsdc="http://www.wps.cn/officeDocument/2017/drawingmlCustomData" val="200" checksum="59296752"/>
                </a:ext>
              </a:extLst>
            </a:pPr>
            <a:r>
              <a:rPr lang="zh-CN" altLang="en-US">
                <a:latin typeface="宋体" panose="02010600030101010101" pitchFamily="2" charset="-122"/>
                <a:ea typeface="宋体" panose="02010600030101010101" pitchFamily="2" charset="-122"/>
              </a:rPr>
              <a:t>以管理动态圈子的信息提交界面为例，可进行表单提交，包括提交表单名称，日期时间，相关统计及分析等内容。</a:t>
            </a: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420255" y="779318"/>
            <a:ext cx="11351491" cy="5299364"/>
          </a:xfrm>
          <a:prstGeom prst="rect">
            <a:avLst/>
          </a:prstGeom>
          <a:solidFill>
            <a:schemeClr val="bg1"/>
          </a:solidFill>
          <a:ln>
            <a:solidFill>
              <a:srgbClr val="7DB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22" name="直角三角形 21"/>
          <p:cNvSpPr/>
          <p:nvPr/>
        </p:nvSpPr>
        <p:spPr>
          <a:xfrm rot="10800000" flipH="1" flipV="1">
            <a:off x="0" y="3908638"/>
            <a:ext cx="5662431" cy="2949360"/>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23" name="直角三角形 22"/>
          <p:cNvSpPr/>
          <p:nvPr/>
        </p:nvSpPr>
        <p:spPr>
          <a:xfrm rot="10800000" flipH="1" flipV="1">
            <a:off x="0" y="3982495"/>
            <a:ext cx="4021777" cy="2875504"/>
          </a:xfrm>
          <a:prstGeom prst="rtTriangle">
            <a:avLst/>
          </a:prstGeom>
          <a:solidFill>
            <a:srgbClr val="B0D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24" name="直角三角形 23"/>
          <p:cNvSpPr/>
          <p:nvPr/>
        </p:nvSpPr>
        <p:spPr>
          <a:xfrm rot="10800000" flipH="1" flipV="1">
            <a:off x="0" y="3982495"/>
            <a:ext cx="2737321" cy="2875504"/>
          </a:xfrm>
          <a:prstGeom prst="rtTriangle">
            <a:avLst/>
          </a:prstGeom>
          <a:solidFill>
            <a:srgbClr val="7DB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9" name="直角三角形 8"/>
          <p:cNvSpPr/>
          <p:nvPr/>
        </p:nvSpPr>
        <p:spPr>
          <a:xfrm flipH="1" flipV="1">
            <a:off x="6529568" y="1"/>
            <a:ext cx="5662431" cy="2949360"/>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10" name="直角三角形 9"/>
          <p:cNvSpPr/>
          <p:nvPr/>
        </p:nvSpPr>
        <p:spPr>
          <a:xfrm flipH="1" flipV="1">
            <a:off x="8170222" y="0"/>
            <a:ext cx="4021777" cy="2875504"/>
          </a:xfrm>
          <a:prstGeom prst="rtTriangle">
            <a:avLst/>
          </a:prstGeom>
          <a:solidFill>
            <a:srgbClr val="B0D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11" name="直角三角形 10"/>
          <p:cNvSpPr/>
          <p:nvPr/>
        </p:nvSpPr>
        <p:spPr>
          <a:xfrm flipH="1" flipV="1">
            <a:off x="9454678" y="0"/>
            <a:ext cx="2737321" cy="2875504"/>
          </a:xfrm>
          <a:prstGeom prst="rtTriangle">
            <a:avLst/>
          </a:prstGeom>
          <a:solidFill>
            <a:srgbClr val="7DB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12" name="文本框 11"/>
          <p:cNvSpPr txBox="1"/>
          <p:nvPr/>
        </p:nvSpPr>
        <p:spPr>
          <a:xfrm>
            <a:off x="3601759" y="735955"/>
            <a:ext cx="4988482" cy="538609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4400" b="1" i="1" u="none" strike="noStrike" kern="1200" cap="none" spc="0" normalizeH="0" baseline="0" noProof="0" dirty="0">
                <a:ln>
                  <a:noFill/>
                </a:ln>
                <a:solidFill>
                  <a:srgbClr val="DDF1F3"/>
                </a:solidFill>
                <a:effectLst/>
                <a:uLnTx/>
                <a:uFillTx/>
                <a:latin typeface="微软雅黑" panose="020B0503020204020204" pitchFamily="34" charset="-122"/>
                <a:ea typeface="微软雅黑" panose="020B0503020204020204" pitchFamily="34" charset="-122"/>
              </a:rPr>
              <a:t>4.</a:t>
            </a:r>
            <a:endParaRPr kumimoji="0" lang="zh-CN" altLang="en-US" sz="34400" b="1" i="1" u="none" strike="noStrike" kern="1200" cap="none" spc="0" normalizeH="0" baseline="0" noProof="0" dirty="0">
              <a:ln>
                <a:noFill/>
              </a:ln>
              <a:solidFill>
                <a:srgbClr val="DDF1F3"/>
              </a:solidFill>
              <a:effectLst/>
              <a:uLnTx/>
              <a:uFillTx/>
              <a:latin typeface="微软雅黑" panose="020B0503020204020204" pitchFamily="34" charset="-122"/>
              <a:ea typeface="微软雅黑" panose="020B0503020204020204" pitchFamily="34" charset="-122"/>
            </a:endParaRPr>
          </a:p>
        </p:txBody>
      </p:sp>
      <p:sp>
        <p:nvSpPr>
          <p:cNvPr id="13" name="文本框 12"/>
          <p:cNvSpPr txBox="1"/>
          <p:nvPr/>
        </p:nvSpPr>
        <p:spPr>
          <a:xfrm>
            <a:off x="3601759" y="3075057"/>
            <a:ext cx="4988482" cy="70675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chemeClr val="tx1">
                    <a:lumMod val="85000"/>
                    <a:lumOff val="15000"/>
                  </a:schemeClr>
                </a:solidFill>
                <a:effectLst/>
                <a:uLnTx/>
                <a:uFillTx/>
                <a:latin typeface="微软雅黑 Light" panose="020B0502040204020203" pitchFamily="34" charset="-122"/>
                <a:ea typeface="微软雅黑 Light" panose="020B0502040204020203" pitchFamily="34" charset="-122"/>
              </a:rPr>
              <a:t>数据库结构设计</a:t>
            </a:r>
            <a:endParaRPr kumimoji="0" lang="zh-CN" altLang="en-US" sz="4000" b="0" i="0" u="none" strike="noStrike" kern="1200" cap="none" spc="0" normalizeH="0" baseline="0" noProof="0" dirty="0">
              <a:ln>
                <a:noFill/>
              </a:ln>
              <a:solidFill>
                <a:schemeClr val="tx1">
                  <a:lumMod val="85000"/>
                  <a:lumOff val="15000"/>
                </a:schemeClr>
              </a:solidFill>
              <a:effectLst/>
              <a:uLnTx/>
              <a:uFillTx/>
              <a:latin typeface="微软雅黑 Light" panose="020B0502040204020203" pitchFamily="34" charset="-122"/>
              <a:ea typeface="微软雅黑 Light" panose="020B0502040204020203" pitchFamily="34" charset="-122"/>
            </a:endParaRPr>
          </a:p>
        </p:txBody>
      </p:sp>
      <p:sp>
        <p:nvSpPr>
          <p:cNvPr id="14" name="矩形 13"/>
          <p:cNvSpPr/>
          <p:nvPr/>
        </p:nvSpPr>
        <p:spPr>
          <a:xfrm>
            <a:off x="3601759" y="3788776"/>
            <a:ext cx="4988481" cy="368300"/>
          </a:xfrm>
          <a:prstGeom prst="rect">
            <a:avLst/>
          </a:prstGeom>
        </p:spPr>
        <p:txBody>
          <a:bodyPr wrap="square">
            <a:spAutoFit/>
          </a:bodyPr>
          <a:lstStyle/>
          <a:p>
            <a:pPr lvl="0" algn="dist">
              <a:defRPr/>
            </a:pPr>
            <a:r>
              <a:rPr lang="en-US" altLang="zh-CN" dirty="0">
                <a:solidFill>
                  <a:schemeClr val="tx1">
                    <a:lumMod val="85000"/>
                    <a:lumOff val="15000"/>
                  </a:schemeClr>
                </a:solidFill>
                <a:latin typeface="微软雅黑 Light" panose="020B0502040204020203" pitchFamily="34" charset="-122"/>
                <a:ea typeface="微软雅黑 Light" panose="020B0502040204020203" pitchFamily="34" charset="-122"/>
              </a:rPr>
              <a:t>Database structure design</a:t>
            </a:r>
            <a:endParaRPr lang="en-US" altLang="zh-CN"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4815" y="323215"/>
            <a:ext cx="2642235" cy="460375"/>
          </a:xfrm>
          <a:prstGeom prst="rect">
            <a:avLst/>
          </a:prstGeom>
          <a:noFill/>
        </p:spPr>
        <p:txBody>
          <a:bodyPr wrap="square" rtlCol="0">
            <a:spAutoFit/>
          </a:bodyPr>
          <a:lstStyle/>
          <a:p>
            <a:pPr marL="285750" indent="-285750">
              <a:buFont typeface="Arial" panose="020B0604020202020204" pitchFamily="34" charset="0"/>
              <a:buChar char="•"/>
            </a:pPr>
            <a:r>
              <a:rPr lang="zh-CN" altLang="en-US" sz="2400" dirty="0">
                <a:solidFill>
                  <a:schemeClr val="tx1">
                    <a:lumMod val="85000"/>
                    <a:lumOff val="15000"/>
                  </a:schemeClr>
                </a:solidFill>
                <a:latin typeface="微软雅黑 Light" panose="020B0502040204020203" pitchFamily="34" charset="-122"/>
                <a:ea typeface="微软雅黑 Light" panose="020B0502040204020203" pitchFamily="34" charset="-122"/>
              </a:rPr>
              <a:t>数据库结构设计</a:t>
            </a:r>
            <a:endParaRPr lang="zh-CN" altLang="en-US" sz="2400"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
        <p:nvSpPr>
          <p:cNvPr id="4" name="矩形 3"/>
          <p:cNvSpPr/>
          <p:nvPr/>
        </p:nvSpPr>
        <p:spPr>
          <a:xfrm>
            <a:off x="425024" y="919988"/>
            <a:ext cx="11190822" cy="2356883"/>
          </a:xfrm>
          <a:prstGeom prst="rect">
            <a:avLst/>
          </a:prstGeom>
          <a:blipFill>
            <a:blip r:embed="rId1"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cs typeface="汉仪旗黑-50简"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420255" y="779318"/>
            <a:ext cx="11351491" cy="5299364"/>
          </a:xfrm>
          <a:prstGeom prst="rect">
            <a:avLst/>
          </a:prstGeom>
          <a:solidFill>
            <a:schemeClr val="bg1"/>
          </a:solidFill>
          <a:ln>
            <a:solidFill>
              <a:srgbClr val="7DB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22" name="直角三角形 21"/>
          <p:cNvSpPr/>
          <p:nvPr/>
        </p:nvSpPr>
        <p:spPr>
          <a:xfrm rot="10800000" flipH="1" flipV="1">
            <a:off x="0" y="3908638"/>
            <a:ext cx="5662431" cy="2949360"/>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23" name="直角三角形 22"/>
          <p:cNvSpPr/>
          <p:nvPr/>
        </p:nvSpPr>
        <p:spPr>
          <a:xfrm rot="10800000" flipH="1" flipV="1">
            <a:off x="0" y="3982495"/>
            <a:ext cx="4021777" cy="2875504"/>
          </a:xfrm>
          <a:prstGeom prst="rtTriangle">
            <a:avLst/>
          </a:prstGeom>
          <a:solidFill>
            <a:srgbClr val="B0D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24" name="直角三角形 23"/>
          <p:cNvSpPr/>
          <p:nvPr/>
        </p:nvSpPr>
        <p:spPr>
          <a:xfrm rot="10800000" flipH="1" flipV="1">
            <a:off x="0" y="3982495"/>
            <a:ext cx="2737321" cy="2875504"/>
          </a:xfrm>
          <a:prstGeom prst="rtTriangle">
            <a:avLst/>
          </a:prstGeom>
          <a:solidFill>
            <a:srgbClr val="7DB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9" name="直角三角形 8"/>
          <p:cNvSpPr/>
          <p:nvPr/>
        </p:nvSpPr>
        <p:spPr>
          <a:xfrm flipH="1" flipV="1">
            <a:off x="6529568" y="1"/>
            <a:ext cx="5662431" cy="2949360"/>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10" name="直角三角形 9"/>
          <p:cNvSpPr/>
          <p:nvPr/>
        </p:nvSpPr>
        <p:spPr>
          <a:xfrm flipH="1" flipV="1">
            <a:off x="8170222" y="0"/>
            <a:ext cx="4021777" cy="2875504"/>
          </a:xfrm>
          <a:prstGeom prst="rtTriangle">
            <a:avLst/>
          </a:prstGeom>
          <a:solidFill>
            <a:srgbClr val="B0D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11" name="直角三角形 10"/>
          <p:cNvSpPr/>
          <p:nvPr/>
        </p:nvSpPr>
        <p:spPr>
          <a:xfrm flipH="1" flipV="1">
            <a:off x="9454678" y="0"/>
            <a:ext cx="2737321" cy="2875504"/>
          </a:xfrm>
          <a:prstGeom prst="rtTriangle">
            <a:avLst/>
          </a:prstGeom>
          <a:solidFill>
            <a:srgbClr val="7DB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12" name="文本框 11"/>
          <p:cNvSpPr txBox="1"/>
          <p:nvPr/>
        </p:nvSpPr>
        <p:spPr>
          <a:xfrm>
            <a:off x="3601759" y="735955"/>
            <a:ext cx="4988482" cy="529336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4400" b="1" i="1" u="none" strike="noStrike" kern="1200" cap="none" spc="0" normalizeH="0" baseline="0" noProof="0" dirty="0">
                <a:ln>
                  <a:noFill/>
                </a:ln>
                <a:solidFill>
                  <a:srgbClr val="DDF1F3"/>
                </a:solidFill>
                <a:effectLst/>
                <a:uLnTx/>
                <a:uFillTx/>
                <a:latin typeface="微软雅黑" panose="020B0503020204020204" pitchFamily="34" charset="-122"/>
                <a:ea typeface="微软雅黑" panose="020B0503020204020204" pitchFamily="34" charset="-122"/>
              </a:rPr>
              <a:t>5.</a:t>
            </a:r>
            <a:endParaRPr kumimoji="0" lang="zh-CN" altLang="en-US" sz="34400" b="1" i="1" u="none" strike="noStrike" kern="1200" cap="none" spc="0" normalizeH="0" baseline="0" noProof="0" dirty="0">
              <a:ln>
                <a:noFill/>
              </a:ln>
              <a:solidFill>
                <a:srgbClr val="DDF1F3"/>
              </a:solidFill>
              <a:effectLst/>
              <a:uLnTx/>
              <a:uFillTx/>
              <a:latin typeface="微软雅黑" panose="020B0503020204020204" pitchFamily="34" charset="-122"/>
              <a:ea typeface="微软雅黑" panose="020B0503020204020204" pitchFamily="34" charset="-122"/>
            </a:endParaRPr>
          </a:p>
        </p:txBody>
      </p:sp>
      <p:sp>
        <p:nvSpPr>
          <p:cNvPr id="13" name="文本框 12"/>
          <p:cNvSpPr txBox="1"/>
          <p:nvPr/>
        </p:nvSpPr>
        <p:spPr>
          <a:xfrm>
            <a:off x="3601759" y="3075057"/>
            <a:ext cx="4988482" cy="70675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chemeClr val="tx1">
                    <a:lumMod val="85000"/>
                    <a:lumOff val="15000"/>
                  </a:schemeClr>
                </a:solidFill>
                <a:effectLst/>
                <a:uLnTx/>
                <a:uFillTx/>
                <a:latin typeface="微软雅黑 Light" panose="020B0502040204020203" pitchFamily="34" charset="-122"/>
                <a:ea typeface="微软雅黑 Light" panose="020B0502040204020203" pitchFamily="34" charset="-122"/>
              </a:rPr>
              <a:t>总结</a:t>
            </a:r>
            <a:endParaRPr kumimoji="0" lang="zh-CN" altLang="en-US" sz="4000" b="0" i="0" u="none" strike="noStrike" kern="1200" cap="none" spc="0" normalizeH="0" baseline="0" noProof="0" dirty="0">
              <a:ln>
                <a:noFill/>
              </a:ln>
              <a:solidFill>
                <a:schemeClr val="tx1">
                  <a:lumMod val="85000"/>
                  <a:lumOff val="15000"/>
                </a:schemeClr>
              </a:solidFill>
              <a:effectLst/>
              <a:uLnTx/>
              <a:uFillTx/>
              <a:latin typeface="微软雅黑 Light" panose="020B0502040204020203" pitchFamily="34" charset="-122"/>
              <a:ea typeface="微软雅黑 Light" panose="020B0502040204020203" pitchFamily="34" charset="-122"/>
            </a:endParaRPr>
          </a:p>
        </p:txBody>
      </p:sp>
      <p:sp>
        <p:nvSpPr>
          <p:cNvPr id="14" name="矩形 13"/>
          <p:cNvSpPr/>
          <p:nvPr/>
        </p:nvSpPr>
        <p:spPr>
          <a:xfrm>
            <a:off x="3601759" y="3788776"/>
            <a:ext cx="4988481" cy="368300"/>
          </a:xfrm>
          <a:prstGeom prst="rect">
            <a:avLst/>
          </a:prstGeom>
        </p:spPr>
        <p:txBody>
          <a:bodyPr wrap="square">
            <a:spAutoFit/>
          </a:bodyPr>
          <a:lstStyle/>
          <a:p>
            <a:pPr lvl="0" algn="dist">
              <a:defRPr/>
            </a:pPr>
            <a:r>
              <a:rPr lang="en-US" altLang="zh-CN" dirty="0">
                <a:solidFill>
                  <a:schemeClr val="tx1">
                    <a:lumMod val="85000"/>
                    <a:lumOff val="15000"/>
                  </a:schemeClr>
                </a:solidFill>
                <a:latin typeface="微软雅黑 Light" panose="020B0502040204020203" pitchFamily="34" charset="-122"/>
                <a:ea typeface="微软雅黑 Light" panose="020B0502040204020203" pitchFamily="34" charset="-122"/>
              </a:rPr>
              <a:t>summary</a:t>
            </a:r>
            <a:endParaRPr lang="en-US" altLang="zh-CN"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2"/>
          <p:cNvPicPr>
            <a:picLocks noChangeAspect="1"/>
          </p:cNvPicPr>
          <p:nvPr/>
        </p:nvPicPr>
        <p:blipFill>
          <a:blip r:embed="rId1"/>
          <a:stretch>
            <a:fillRect/>
          </a:stretch>
        </p:blipFill>
        <p:spPr>
          <a:xfrm>
            <a:off x="704850" y="659765"/>
            <a:ext cx="3737610" cy="5607685"/>
          </a:xfrm>
          <a:prstGeom prst="rect">
            <a:avLst/>
          </a:prstGeom>
        </p:spPr>
      </p:pic>
      <p:sp>
        <p:nvSpPr>
          <p:cNvPr id="8" name="文本框 7"/>
          <p:cNvSpPr txBox="1"/>
          <p:nvPr/>
        </p:nvSpPr>
        <p:spPr>
          <a:xfrm>
            <a:off x="4939030" y="857250"/>
            <a:ext cx="5720715" cy="3969385"/>
          </a:xfrm>
          <a:prstGeom prst="rect">
            <a:avLst/>
          </a:prstGeom>
          <a:noFill/>
        </p:spPr>
        <p:txBody>
          <a:bodyPr wrap="square" rtlCol="0">
            <a:spAutoFit/>
          </a:bodyPr>
          <a:p>
            <a:pPr indent="457200" algn="l">
              <a:lnSpc>
                <a:spcPct val="150000"/>
              </a:lnSpc>
              <a:buClrTx/>
              <a:buSzTx/>
              <a:buFontTx/>
              <a:extLst>
                <a:ext uri="{35155182-B16C-46BC-9424-99874614C6A1}">
                  <wpsdc:indentchars xmlns:wpsdc="http://www.wps.cn/officeDocument/2017/drawingmlCustomData" val="200" checksum="59296752"/>
                </a:ext>
              </a:extLst>
            </a:pPr>
            <a:r>
              <a:rPr lang="zh-CN" altLang="en-US">
                <a:latin typeface="宋体" panose="02010600030101010101" pitchFamily="2" charset="-122"/>
                <a:ea typeface="宋体" panose="02010600030101010101" pitchFamily="2" charset="-122"/>
              </a:rPr>
              <a:t>这次软件综合实训，我们在运用所学的有限的知识以及老师细心且耐心的指导下，我们编写并实现了新财道客户端系统的APP和后台，这是我们实训时难以想象的，经过这次实训我们明白了有些东西是永远无法从书本或课堂上得到的，编程经验指的不是死板的照着课本机械式的敲代码，那样很难提升自己的能力，必须与切实的项目相结合才能在编写或调试的过程中积累经验，提升自己的能力。虽然这次实训只有短短的两周，时间短，任务紧迫且复杂，遇见了很多困难，但是在小组的齐心协力的合作下都一一解决。这两周的实训感觉比学习了一个学期的理论知识收获还要大。我们不仅在实践中的水平提高了，而且通过这次敏捷开发过程，团队意识与合作能力大大加强，为以后工作的日子打下了良好的基础。</a:t>
            </a:r>
            <a:endParaRPr lang="zh-CN" altLang="en-US">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10800000">
            <a:off x="0" y="3550285"/>
            <a:ext cx="8304530" cy="3307715"/>
            <a:chOff x="6529568" y="0"/>
            <a:chExt cx="5662432" cy="2949361"/>
          </a:xfrm>
        </p:grpSpPr>
        <p:sp>
          <p:nvSpPr>
            <p:cNvPr id="5" name="直角三角形 4"/>
            <p:cNvSpPr/>
            <p:nvPr/>
          </p:nvSpPr>
          <p:spPr>
            <a:xfrm flipH="1" flipV="1">
              <a:off x="6529568" y="1"/>
              <a:ext cx="5662431" cy="2949360"/>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6" name="直角三角形 5"/>
            <p:cNvSpPr/>
            <p:nvPr/>
          </p:nvSpPr>
          <p:spPr>
            <a:xfrm flipH="1" flipV="1">
              <a:off x="7556341" y="0"/>
              <a:ext cx="4635659" cy="2875504"/>
            </a:xfrm>
            <a:prstGeom prst="rtTriangle">
              <a:avLst/>
            </a:prstGeom>
            <a:solidFill>
              <a:srgbClr val="B0D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7" name="直角三角形 6"/>
            <p:cNvSpPr/>
            <p:nvPr/>
          </p:nvSpPr>
          <p:spPr>
            <a:xfrm flipH="1" flipV="1">
              <a:off x="8570960" y="0"/>
              <a:ext cx="3621039" cy="2875504"/>
            </a:xfrm>
            <a:prstGeom prst="rtTriangle">
              <a:avLst/>
            </a:prstGeom>
            <a:solidFill>
              <a:srgbClr val="7DB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grpSp>
      <p:sp>
        <p:nvSpPr>
          <p:cNvPr id="13" name="矩形 12"/>
          <p:cNvSpPr/>
          <p:nvPr/>
        </p:nvSpPr>
        <p:spPr>
          <a:xfrm>
            <a:off x="420255" y="779318"/>
            <a:ext cx="11351491" cy="5299364"/>
          </a:xfrm>
          <a:prstGeom prst="rect">
            <a:avLst/>
          </a:prstGeom>
          <a:solidFill>
            <a:schemeClr val="bg1"/>
          </a:solidFill>
          <a:ln>
            <a:solidFill>
              <a:srgbClr val="7DB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grpSp>
        <p:nvGrpSpPr>
          <p:cNvPr id="3" name="组合 2"/>
          <p:cNvGrpSpPr/>
          <p:nvPr/>
        </p:nvGrpSpPr>
        <p:grpSpPr>
          <a:xfrm rot="10800000" flipH="1">
            <a:off x="3887470" y="3550285"/>
            <a:ext cx="8304530" cy="3307715"/>
            <a:chOff x="6529568" y="0"/>
            <a:chExt cx="5662432" cy="2949361"/>
          </a:xfrm>
        </p:grpSpPr>
        <p:sp>
          <p:nvSpPr>
            <p:cNvPr id="9" name="直角三角形 8"/>
            <p:cNvSpPr/>
            <p:nvPr/>
          </p:nvSpPr>
          <p:spPr>
            <a:xfrm flipH="1" flipV="1">
              <a:off x="6529568" y="1"/>
              <a:ext cx="5662431" cy="2949360"/>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10" name="直角三角形 9"/>
            <p:cNvSpPr/>
            <p:nvPr/>
          </p:nvSpPr>
          <p:spPr>
            <a:xfrm flipH="1" flipV="1">
              <a:off x="7556341" y="0"/>
              <a:ext cx="4635659" cy="2875504"/>
            </a:xfrm>
            <a:prstGeom prst="rtTriangle">
              <a:avLst/>
            </a:prstGeom>
            <a:solidFill>
              <a:srgbClr val="B0D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11" name="直角三角形 10"/>
            <p:cNvSpPr/>
            <p:nvPr/>
          </p:nvSpPr>
          <p:spPr>
            <a:xfrm flipH="1" flipV="1">
              <a:off x="8570960" y="0"/>
              <a:ext cx="3621039" cy="2875504"/>
            </a:xfrm>
            <a:prstGeom prst="rtTriangle">
              <a:avLst/>
            </a:prstGeom>
            <a:solidFill>
              <a:srgbClr val="7DB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grpSp>
      <p:sp>
        <p:nvSpPr>
          <p:cNvPr id="21" name="文本框 20"/>
          <p:cNvSpPr txBox="1"/>
          <p:nvPr/>
        </p:nvSpPr>
        <p:spPr>
          <a:xfrm>
            <a:off x="2429510" y="2204720"/>
            <a:ext cx="7332980" cy="132207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8000" i="0" u="none" strike="noStrike" kern="1200" cap="none" spc="0" normalizeH="0" baseline="0" noProof="0" dirty="0">
                <a:ln>
                  <a:noFill/>
                </a:ln>
                <a:solidFill>
                  <a:srgbClr val="7DB1B6"/>
                </a:solidFill>
                <a:effectLst/>
                <a:uLnTx/>
                <a:uFillTx/>
                <a:latin typeface="微软雅黑 Light" panose="020B0502040204020203" pitchFamily="34" charset="-122"/>
                <a:ea typeface="微软雅黑 Light" panose="020B0502040204020203" pitchFamily="34" charset="-122"/>
                <a:cs typeface="汉仪旗黑-50简" panose="00020600040101010101" charset="-122"/>
              </a:rPr>
              <a:t>感谢您的聆听</a:t>
            </a:r>
            <a:endParaRPr kumimoji="0" lang="zh-CN" altLang="en-US" sz="8000" i="0" u="none" strike="noStrike" kern="1200" cap="none" spc="0" normalizeH="0" baseline="0" noProof="0" dirty="0">
              <a:ln>
                <a:noFill/>
              </a:ln>
              <a:solidFill>
                <a:srgbClr val="7DB1B6"/>
              </a:solidFill>
              <a:effectLst/>
              <a:uLnTx/>
              <a:uFillTx/>
              <a:latin typeface="微软雅黑 Light" panose="020B0502040204020203" pitchFamily="34" charset="-122"/>
              <a:ea typeface="微软雅黑 Light" panose="020B0502040204020203" pitchFamily="34" charset="-122"/>
              <a:cs typeface="汉仪旗黑-50简" panose="00020600040101010101" charset="-122"/>
            </a:endParaRPr>
          </a:p>
        </p:txBody>
      </p:sp>
      <p:sp>
        <p:nvSpPr>
          <p:cNvPr id="22" name="文本框 21"/>
          <p:cNvSpPr txBox="1"/>
          <p:nvPr/>
        </p:nvSpPr>
        <p:spPr>
          <a:xfrm>
            <a:off x="2429510" y="3369945"/>
            <a:ext cx="7332980" cy="368300"/>
          </a:xfrm>
          <a:prstGeom prst="rect">
            <a:avLst/>
          </a:prstGeom>
          <a:noFill/>
        </p:spPr>
        <p:txBody>
          <a:bodyPr wrap="square" rtlCol="0">
            <a:spAutoFit/>
          </a:bodyPr>
          <a:lstStyle/>
          <a:p>
            <a:pPr lvl="0" algn="dist">
              <a:defRPr/>
            </a:pPr>
            <a:r>
              <a:rPr lang="en-US" altLang="zh-CN" dirty="0">
                <a:solidFill>
                  <a:srgbClr val="7DB1B6"/>
                </a:solidFill>
                <a:latin typeface="微软雅黑 Light" panose="020B0502040204020203" pitchFamily="34" charset="-122"/>
                <a:ea typeface="微软雅黑 Light" panose="020B0502040204020203" pitchFamily="34" charset="-122"/>
              </a:rPr>
              <a:t>THANKS FOR YOUR LISTENING</a:t>
            </a:r>
            <a:endParaRPr lang="zh-CN" altLang="en-US" dirty="0">
              <a:solidFill>
                <a:srgbClr val="7DB1B6"/>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420255" y="779318"/>
            <a:ext cx="11351491" cy="5299364"/>
          </a:xfrm>
          <a:prstGeom prst="rect">
            <a:avLst/>
          </a:prstGeom>
          <a:solidFill>
            <a:schemeClr val="bg1"/>
          </a:solidFill>
          <a:ln>
            <a:solidFill>
              <a:srgbClr val="7DB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22" name="直角三角形 21"/>
          <p:cNvSpPr/>
          <p:nvPr/>
        </p:nvSpPr>
        <p:spPr>
          <a:xfrm rot="10800000" flipH="1" flipV="1">
            <a:off x="0" y="3908638"/>
            <a:ext cx="5662431" cy="2949360"/>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23" name="直角三角形 22"/>
          <p:cNvSpPr/>
          <p:nvPr/>
        </p:nvSpPr>
        <p:spPr>
          <a:xfrm rot="10800000" flipH="1" flipV="1">
            <a:off x="0" y="3982495"/>
            <a:ext cx="4021777" cy="2875504"/>
          </a:xfrm>
          <a:prstGeom prst="rtTriangle">
            <a:avLst/>
          </a:prstGeom>
          <a:solidFill>
            <a:srgbClr val="B0D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24" name="直角三角形 23"/>
          <p:cNvSpPr/>
          <p:nvPr/>
        </p:nvSpPr>
        <p:spPr>
          <a:xfrm rot="10800000" flipH="1" flipV="1">
            <a:off x="0" y="3982495"/>
            <a:ext cx="2737321" cy="2875504"/>
          </a:xfrm>
          <a:prstGeom prst="rtTriangle">
            <a:avLst/>
          </a:prstGeom>
          <a:solidFill>
            <a:srgbClr val="7DB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9" name="直角三角形 8"/>
          <p:cNvSpPr/>
          <p:nvPr/>
        </p:nvSpPr>
        <p:spPr>
          <a:xfrm flipH="1" flipV="1">
            <a:off x="6529568" y="1"/>
            <a:ext cx="5662431" cy="2949360"/>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10" name="直角三角形 9"/>
          <p:cNvSpPr/>
          <p:nvPr/>
        </p:nvSpPr>
        <p:spPr>
          <a:xfrm flipH="1" flipV="1">
            <a:off x="8170222" y="0"/>
            <a:ext cx="4021777" cy="2875504"/>
          </a:xfrm>
          <a:prstGeom prst="rtTriangle">
            <a:avLst/>
          </a:prstGeom>
          <a:solidFill>
            <a:srgbClr val="B0D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11" name="直角三角形 10"/>
          <p:cNvSpPr/>
          <p:nvPr/>
        </p:nvSpPr>
        <p:spPr>
          <a:xfrm flipH="1" flipV="1">
            <a:off x="9454678" y="0"/>
            <a:ext cx="2737321" cy="2875504"/>
          </a:xfrm>
          <a:prstGeom prst="rtTriangle">
            <a:avLst/>
          </a:prstGeom>
          <a:solidFill>
            <a:srgbClr val="7DB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19" name="文本框 18"/>
          <p:cNvSpPr txBox="1"/>
          <p:nvPr/>
        </p:nvSpPr>
        <p:spPr>
          <a:xfrm>
            <a:off x="3601759" y="735955"/>
            <a:ext cx="4988482" cy="5386090"/>
          </a:xfrm>
          <a:prstGeom prst="rect">
            <a:avLst/>
          </a:prstGeom>
          <a:noFill/>
        </p:spPr>
        <p:txBody>
          <a:bodyPr wrap="square" lIns="0" tIns="0" rIns="0" bIns="0" rtlCol="0">
            <a:spAutoFit/>
          </a:bodyPr>
          <a:lstStyle>
            <a:defPPr>
              <a:defRPr lang="zh-CN"/>
            </a:defPPr>
            <a:lvl1pPr marR="0" lvl="0" indent="0" algn="ctr" fontAlgn="auto">
              <a:lnSpc>
                <a:spcPct val="100000"/>
              </a:lnSpc>
              <a:spcBef>
                <a:spcPts val="0"/>
              </a:spcBef>
              <a:spcAft>
                <a:spcPts val="0"/>
              </a:spcAft>
              <a:buClrTx/>
              <a:buSzTx/>
              <a:buFontTx/>
              <a:buNone/>
              <a:defRPr kumimoji="0" sz="34400" b="1" i="1" u="none" strike="noStrike" cap="none" spc="0" normalizeH="0" baseline="0">
                <a:ln>
                  <a:noFill/>
                </a:ln>
                <a:solidFill>
                  <a:srgbClr val="31446D"/>
                </a:solidFill>
                <a:effectLst/>
                <a:uLnTx/>
                <a:uFillTx/>
                <a:latin typeface="微软雅黑" panose="020B0503020204020204" pitchFamily="34" charset="-122"/>
                <a:ea typeface="微软雅黑" panose="020B0503020204020204" pitchFamily="34" charset="-122"/>
              </a:defRPr>
            </a:lvl1pPr>
          </a:lstStyle>
          <a:p>
            <a:r>
              <a:rPr lang="en-US" altLang="zh-CN" dirty="0">
                <a:solidFill>
                  <a:srgbClr val="DDF1F3"/>
                </a:solidFill>
              </a:rPr>
              <a:t>1.</a:t>
            </a:r>
            <a:endParaRPr lang="zh-CN" altLang="en-US" dirty="0">
              <a:solidFill>
                <a:srgbClr val="DDF1F3"/>
              </a:solidFill>
            </a:endParaRPr>
          </a:p>
        </p:txBody>
      </p:sp>
      <p:sp>
        <p:nvSpPr>
          <p:cNvPr id="20" name="文本框 19"/>
          <p:cNvSpPr txBox="1"/>
          <p:nvPr/>
        </p:nvSpPr>
        <p:spPr>
          <a:xfrm>
            <a:off x="3430947" y="3075057"/>
            <a:ext cx="5325304" cy="70675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chemeClr val="tx1">
                    <a:lumMod val="85000"/>
                    <a:lumOff val="15000"/>
                  </a:schemeClr>
                </a:solidFill>
                <a:effectLst/>
                <a:uLnTx/>
                <a:uFillTx/>
                <a:latin typeface="微软雅黑 Light" panose="020B0502040204020203" pitchFamily="34" charset="-122"/>
                <a:ea typeface="微软雅黑 Light" panose="020B0502040204020203" pitchFamily="34" charset="-122"/>
              </a:rPr>
              <a:t>实训目的</a:t>
            </a:r>
            <a:endParaRPr kumimoji="0" lang="zh-CN" altLang="en-US" sz="4000" b="0" i="0" u="none" strike="noStrike" kern="1200" cap="none" spc="0" normalizeH="0" baseline="0" noProof="0" dirty="0">
              <a:ln>
                <a:noFill/>
              </a:ln>
              <a:solidFill>
                <a:schemeClr val="tx1">
                  <a:lumMod val="85000"/>
                  <a:lumOff val="15000"/>
                </a:schemeClr>
              </a:solidFill>
              <a:effectLst/>
              <a:uLnTx/>
              <a:uFillTx/>
              <a:latin typeface="微软雅黑 Light" panose="020B0502040204020203" pitchFamily="34" charset="-122"/>
              <a:ea typeface="微软雅黑 Light" panose="020B0502040204020203" pitchFamily="34" charset="-122"/>
            </a:endParaRPr>
          </a:p>
        </p:txBody>
      </p:sp>
      <p:sp>
        <p:nvSpPr>
          <p:cNvPr id="2" name="文本框 1"/>
          <p:cNvSpPr txBox="1"/>
          <p:nvPr/>
        </p:nvSpPr>
        <p:spPr>
          <a:xfrm>
            <a:off x="3430905" y="3782060"/>
            <a:ext cx="4969510" cy="368300"/>
          </a:xfrm>
          <a:prstGeom prst="rect">
            <a:avLst/>
          </a:prstGeom>
          <a:noFill/>
        </p:spPr>
        <p:txBody>
          <a:bodyPr wrap="square" rtlCol="0">
            <a:spAutoFit/>
          </a:bodyPr>
          <a:p>
            <a:pPr algn="dist">
              <a:buClrTx/>
              <a:buSzTx/>
              <a:buFontTx/>
              <a:defRPr/>
            </a:pPr>
            <a:r>
              <a:rPr lang="en-US" altLang="zh-CN">
                <a:solidFill>
                  <a:schemeClr val="tx1">
                    <a:lumMod val="85000"/>
                    <a:lumOff val="15000"/>
                  </a:schemeClr>
                </a:solidFill>
                <a:latin typeface="微软雅黑 Light" panose="020B0502040204020203" pitchFamily="34" charset="-122"/>
                <a:ea typeface="微软雅黑 Light" panose="020B0502040204020203" pitchFamily="34" charset="-122"/>
              </a:rPr>
              <a:t>Training purpose</a:t>
            </a:r>
            <a:endParaRPr lang="en-US" altLang="zh-CN">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4873" y="323274"/>
            <a:ext cx="2530763" cy="460375"/>
          </a:xfrm>
          <a:prstGeom prst="rect">
            <a:avLst/>
          </a:prstGeom>
          <a:noFill/>
        </p:spPr>
        <p:txBody>
          <a:bodyPr wrap="square" rtlCol="0">
            <a:spAutoFit/>
          </a:bodyPr>
          <a:lstStyle/>
          <a:p>
            <a:pPr marL="285750" indent="-285750">
              <a:buFont typeface="Arial" panose="020B0604020202020204" pitchFamily="34" charset="0"/>
              <a:buChar char="•"/>
            </a:pPr>
            <a:r>
              <a:rPr lang="zh-CN" altLang="en-US" sz="2400" dirty="0">
                <a:solidFill>
                  <a:schemeClr val="tx1">
                    <a:lumMod val="85000"/>
                    <a:lumOff val="15000"/>
                  </a:schemeClr>
                </a:solidFill>
                <a:latin typeface="微软雅黑 Light" panose="020B0502040204020203" pitchFamily="34" charset="-122"/>
                <a:ea typeface="微软雅黑 Light" panose="020B0502040204020203" pitchFamily="34" charset="-122"/>
              </a:rPr>
              <a:t>目的</a:t>
            </a:r>
            <a:endParaRPr lang="zh-CN" altLang="en-US" sz="2400"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
        <p:nvSpPr>
          <p:cNvPr id="3" name="文本框 22"/>
          <p:cNvSpPr txBox="1"/>
          <p:nvPr/>
        </p:nvSpPr>
        <p:spPr>
          <a:xfrm flipH="1">
            <a:off x="575691" y="1271905"/>
            <a:ext cx="3838575" cy="3604260"/>
          </a:xfrm>
          <a:prstGeom prst="rect">
            <a:avLst/>
          </a:prstGeom>
          <a:noFill/>
          <a:ln w="9525">
            <a:noFill/>
            <a:miter/>
          </a:ln>
          <a:effectLst>
            <a:outerShdw sx="999" sy="999" algn="ctr" rotWithShape="0">
              <a:srgbClr val="000000"/>
            </a:outerShdw>
          </a:effectLst>
        </p:spPr>
        <p:txBody>
          <a:bodyPr wrap="square" anchor="t">
            <a:spAutoFit/>
          </a:bodyPr>
          <a:lstStyle/>
          <a:p>
            <a:pPr marL="285750" indent="355600" algn="just" fontAlgn="auto">
              <a:lnSpc>
                <a:spcPct val="120000"/>
              </a:lnSpc>
              <a:spcBef>
                <a:spcPts val="600"/>
              </a:spcBef>
              <a:spcAft>
                <a:spcPts val="600"/>
              </a:spcAft>
              <a:buFont typeface="Arial" panose="020B0604020202020204" pitchFamily="34" charset="0"/>
              <a:buChar char="•"/>
              <a:extLst>
                <a:ext uri="{35155182-B16C-46BC-9424-99874614C6A1}">
                  <wpsdc:indentchars xmlns:wpsdc="http://www.wps.cn/officeDocument/2017/drawingmlCustomData" val="200" checksum="3837665281"/>
                </a:ext>
              </a:extLst>
            </a:pPr>
            <a:r>
              <a:rPr lang="zh-CN" altLang="en-US" sz="140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随着我国国民经济的持续增长，人们收入也在逐年增加，个人身边可以支配的财产也在增加。而且随着现在经济形式多样化，人们收入与支出形式也出现多样化，并不仅仅是局限于传统的购物支出和工资收入这简单的形式，出现了越来越多的经济行为，像现在的基金，信托，现金管理，保险等理财产品。越来越多的人想把富余的财产，放入理财产品中以备日后使用。</a:t>
            </a:r>
            <a:endParaRPr lang="zh-CN" altLang="en-US" sz="140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endParaRPr>
          </a:p>
          <a:p>
            <a:pPr marL="285750" indent="355600" algn="just" fontAlgn="auto">
              <a:lnSpc>
                <a:spcPct val="120000"/>
              </a:lnSpc>
              <a:spcBef>
                <a:spcPts val="600"/>
              </a:spcBef>
              <a:spcAft>
                <a:spcPts val="600"/>
              </a:spcAft>
              <a:buFont typeface="Arial" panose="020B0604020202020204" pitchFamily="34" charset="0"/>
              <a:buChar char="•"/>
              <a:extLst>
                <a:ext uri="{35155182-B16C-46BC-9424-99874614C6A1}">
                  <wpsdc:indentchars xmlns:wpsdc="http://www.wps.cn/officeDocument/2017/drawingmlCustomData" val="200" checksum="3837665281"/>
                </a:ext>
              </a:extLst>
            </a:pPr>
            <a:r>
              <a:rPr lang="zh-CN" altLang="en-US" sz="140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新财道客户端就是一款基于理财产品的系统，让每个用户对自己的理财行为有个比较清晰的掌握和操作，能够对自己的理财进行合理的规划和分配。</a:t>
            </a:r>
            <a:endParaRPr lang="zh-CN" altLang="en-US" sz="140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sp>
        <p:nvSpPr>
          <p:cNvPr id="6" name="任意多边形 16"/>
          <p:cNvSpPr/>
          <p:nvPr/>
        </p:nvSpPr>
        <p:spPr>
          <a:xfrm>
            <a:off x="5446000" y="438911"/>
            <a:ext cx="6519309" cy="6030969"/>
          </a:xfrm>
          <a:custGeom>
            <a:avLst/>
            <a:gdLst>
              <a:gd name="connsiteX0" fmla="*/ 7102616 w 7102616"/>
              <a:gd name="connsiteY0" fmla="*/ 4831766 h 6570582"/>
              <a:gd name="connsiteX1" fmla="*/ 7102616 w 7102616"/>
              <a:gd name="connsiteY1" fmla="*/ 5328486 h 6570582"/>
              <a:gd name="connsiteX2" fmla="*/ 2120843 w 7102616"/>
              <a:gd name="connsiteY2" fmla="*/ 6570582 h 6570582"/>
              <a:gd name="connsiteX3" fmla="*/ 2121156 w 7102616"/>
              <a:gd name="connsiteY3" fmla="*/ 6073784 h 6570582"/>
              <a:gd name="connsiteX4" fmla="*/ 7102616 w 7102616"/>
              <a:gd name="connsiteY4" fmla="*/ 4211707 h 6570582"/>
              <a:gd name="connsiteX5" fmla="*/ 7102616 w 7102616"/>
              <a:gd name="connsiteY5" fmla="*/ 4708426 h 6570582"/>
              <a:gd name="connsiteX6" fmla="*/ 1694318 w 7102616"/>
              <a:gd name="connsiteY6" fmla="*/ 6056867 h 6570582"/>
              <a:gd name="connsiteX7" fmla="*/ 1694632 w 7102616"/>
              <a:gd name="connsiteY7" fmla="*/ 5560069 h 6570582"/>
              <a:gd name="connsiteX8" fmla="*/ 7102616 w 7102616"/>
              <a:gd name="connsiteY8" fmla="*/ 3586020 h 6570582"/>
              <a:gd name="connsiteX9" fmla="*/ 7102616 w 7102616"/>
              <a:gd name="connsiteY9" fmla="*/ 4082740 h 6570582"/>
              <a:gd name="connsiteX10" fmla="*/ 1186645 w 7102616"/>
              <a:gd name="connsiteY10" fmla="*/ 5557757 h 6570582"/>
              <a:gd name="connsiteX11" fmla="*/ 1186960 w 7102616"/>
              <a:gd name="connsiteY11" fmla="*/ 5060959 h 6570582"/>
              <a:gd name="connsiteX12" fmla="*/ 6893092 w 7102616"/>
              <a:gd name="connsiteY12" fmla="*/ 3032319 h 6570582"/>
              <a:gd name="connsiteX13" fmla="*/ 6892778 w 7102616"/>
              <a:gd name="connsiteY13" fmla="*/ 3529117 h 6570582"/>
              <a:gd name="connsiteX14" fmla="*/ 0 w 7102616"/>
              <a:gd name="connsiteY14" fmla="*/ 5247681 h 6570582"/>
              <a:gd name="connsiteX15" fmla="*/ 314 w 7102616"/>
              <a:gd name="connsiteY15" fmla="*/ 4750883 h 6570582"/>
              <a:gd name="connsiteX16" fmla="*/ 6551705 w 7102616"/>
              <a:gd name="connsiteY16" fmla="*/ 2510153 h 6570582"/>
              <a:gd name="connsiteX17" fmla="*/ 6551391 w 7102616"/>
              <a:gd name="connsiteY17" fmla="*/ 3006952 h 6570582"/>
              <a:gd name="connsiteX18" fmla="*/ 512777 w 7102616"/>
              <a:gd name="connsiteY18" fmla="*/ 4512547 h 6570582"/>
              <a:gd name="connsiteX19" fmla="*/ 513091 w 7102616"/>
              <a:gd name="connsiteY19" fmla="*/ 4015748 h 6570582"/>
              <a:gd name="connsiteX20" fmla="*/ 7102616 w 7102616"/>
              <a:gd name="connsiteY20" fmla="*/ 1765687 h 6570582"/>
              <a:gd name="connsiteX21" fmla="*/ 7102616 w 7102616"/>
              <a:gd name="connsiteY21" fmla="*/ 2262406 h 6570582"/>
              <a:gd name="connsiteX22" fmla="*/ 1694318 w 7102616"/>
              <a:gd name="connsiteY22" fmla="*/ 3610846 h 6570582"/>
              <a:gd name="connsiteX23" fmla="*/ 1694632 w 7102616"/>
              <a:gd name="connsiteY23" fmla="*/ 3114049 h 6570582"/>
              <a:gd name="connsiteX24" fmla="*/ 7102616 w 7102616"/>
              <a:gd name="connsiteY24" fmla="*/ 1149438 h 6570582"/>
              <a:gd name="connsiteX25" fmla="*/ 7102616 w 7102616"/>
              <a:gd name="connsiteY25" fmla="*/ 1646158 h 6570582"/>
              <a:gd name="connsiteX26" fmla="*/ 1069140 w 7102616"/>
              <a:gd name="connsiteY26" fmla="*/ 3150471 h 6570582"/>
              <a:gd name="connsiteX27" fmla="*/ 1069454 w 7102616"/>
              <a:gd name="connsiteY27" fmla="*/ 2653673 h 6570582"/>
              <a:gd name="connsiteX28" fmla="*/ 7102616 w 7102616"/>
              <a:gd name="connsiteY28" fmla="*/ 548143 h 6570582"/>
              <a:gd name="connsiteX29" fmla="*/ 7102616 w 7102616"/>
              <a:gd name="connsiteY29" fmla="*/ 1044863 h 6570582"/>
              <a:gd name="connsiteX30" fmla="*/ 1476837 w 7102616"/>
              <a:gd name="connsiteY30" fmla="*/ 2447527 h 6570582"/>
              <a:gd name="connsiteX31" fmla="*/ 1477150 w 7102616"/>
              <a:gd name="connsiteY31" fmla="*/ 1950729 h 6570582"/>
              <a:gd name="connsiteX32" fmla="*/ 6908389 w 7102616"/>
              <a:gd name="connsiteY32" fmla="*/ 0 h 6570582"/>
              <a:gd name="connsiteX33" fmla="*/ 6908075 w 7102616"/>
              <a:gd name="connsiteY33" fmla="*/ 496798 h 6570582"/>
              <a:gd name="connsiteX34" fmla="*/ 1990079 w 7102616"/>
              <a:gd name="connsiteY34" fmla="*/ 1722992 h 6570582"/>
              <a:gd name="connsiteX35" fmla="*/ 1990393 w 7102616"/>
              <a:gd name="connsiteY35" fmla="*/ 1226194 h 657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102616" h="6570582">
                <a:moveTo>
                  <a:pt x="7102616" y="4831766"/>
                </a:moveTo>
                <a:lnTo>
                  <a:pt x="7102616" y="5328486"/>
                </a:lnTo>
                <a:lnTo>
                  <a:pt x="2120843" y="6570582"/>
                </a:lnTo>
                <a:lnTo>
                  <a:pt x="2121156" y="6073784"/>
                </a:lnTo>
                <a:close/>
                <a:moveTo>
                  <a:pt x="7102616" y="4211707"/>
                </a:moveTo>
                <a:lnTo>
                  <a:pt x="7102616" y="4708426"/>
                </a:lnTo>
                <a:lnTo>
                  <a:pt x="1694318" y="6056867"/>
                </a:lnTo>
                <a:lnTo>
                  <a:pt x="1694632" y="5560069"/>
                </a:lnTo>
                <a:close/>
                <a:moveTo>
                  <a:pt x="7102616" y="3586020"/>
                </a:moveTo>
                <a:lnTo>
                  <a:pt x="7102616" y="4082740"/>
                </a:lnTo>
                <a:lnTo>
                  <a:pt x="1186645" y="5557757"/>
                </a:lnTo>
                <a:lnTo>
                  <a:pt x="1186960" y="5060959"/>
                </a:lnTo>
                <a:close/>
                <a:moveTo>
                  <a:pt x="6893092" y="3032319"/>
                </a:moveTo>
                <a:lnTo>
                  <a:pt x="6892778" y="3529117"/>
                </a:lnTo>
                <a:lnTo>
                  <a:pt x="0" y="5247681"/>
                </a:lnTo>
                <a:lnTo>
                  <a:pt x="314" y="4750883"/>
                </a:lnTo>
                <a:close/>
                <a:moveTo>
                  <a:pt x="6551705" y="2510153"/>
                </a:moveTo>
                <a:lnTo>
                  <a:pt x="6551391" y="3006952"/>
                </a:lnTo>
                <a:lnTo>
                  <a:pt x="512777" y="4512547"/>
                </a:lnTo>
                <a:lnTo>
                  <a:pt x="513091" y="4015748"/>
                </a:lnTo>
                <a:close/>
                <a:moveTo>
                  <a:pt x="7102616" y="1765687"/>
                </a:moveTo>
                <a:lnTo>
                  <a:pt x="7102616" y="2262406"/>
                </a:lnTo>
                <a:lnTo>
                  <a:pt x="1694318" y="3610846"/>
                </a:lnTo>
                <a:lnTo>
                  <a:pt x="1694632" y="3114049"/>
                </a:lnTo>
                <a:close/>
                <a:moveTo>
                  <a:pt x="7102616" y="1149438"/>
                </a:moveTo>
                <a:lnTo>
                  <a:pt x="7102616" y="1646158"/>
                </a:lnTo>
                <a:lnTo>
                  <a:pt x="1069140" y="3150471"/>
                </a:lnTo>
                <a:lnTo>
                  <a:pt x="1069454" y="2653673"/>
                </a:lnTo>
                <a:close/>
                <a:moveTo>
                  <a:pt x="7102616" y="548143"/>
                </a:moveTo>
                <a:lnTo>
                  <a:pt x="7102616" y="1044863"/>
                </a:lnTo>
                <a:lnTo>
                  <a:pt x="1476837" y="2447527"/>
                </a:lnTo>
                <a:lnTo>
                  <a:pt x="1477150" y="1950729"/>
                </a:lnTo>
                <a:close/>
                <a:moveTo>
                  <a:pt x="6908389" y="0"/>
                </a:moveTo>
                <a:lnTo>
                  <a:pt x="6908075" y="496798"/>
                </a:lnTo>
                <a:lnTo>
                  <a:pt x="1990079" y="1722992"/>
                </a:lnTo>
                <a:lnTo>
                  <a:pt x="1990393" y="1226194"/>
                </a:lnTo>
                <a:close/>
              </a:path>
            </a:pathLst>
          </a:custGeom>
          <a:blipFill>
            <a:blip r:embed="rId1"/>
            <a:stretch>
              <a:fillRect l="-18082" r="-156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420255" y="779318"/>
            <a:ext cx="11351491" cy="5299364"/>
          </a:xfrm>
          <a:prstGeom prst="rect">
            <a:avLst/>
          </a:prstGeom>
          <a:solidFill>
            <a:schemeClr val="bg1"/>
          </a:solidFill>
          <a:ln>
            <a:solidFill>
              <a:srgbClr val="7DB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22" name="直角三角形 21"/>
          <p:cNvSpPr/>
          <p:nvPr/>
        </p:nvSpPr>
        <p:spPr>
          <a:xfrm rot="10800000" flipH="1" flipV="1">
            <a:off x="0" y="3908638"/>
            <a:ext cx="5662431" cy="2949360"/>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23" name="直角三角形 22"/>
          <p:cNvSpPr/>
          <p:nvPr/>
        </p:nvSpPr>
        <p:spPr>
          <a:xfrm rot="10800000" flipH="1" flipV="1">
            <a:off x="0" y="3982495"/>
            <a:ext cx="4021777" cy="2875504"/>
          </a:xfrm>
          <a:prstGeom prst="rtTriangle">
            <a:avLst/>
          </a:prstGeom>
          <a:solidFill>
            <a:srgbClr val="B0D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24" name="直角三角形 23"/>
          <p:cNvSpPr/>
          <p:nvPr/>
        </p:nvSpPr>
        <p:spPr>
          <a:xfrm rot="10800000" flipH="1" flipV="1">
            <a:off x="0" y="3982495"/>
            <a:ext cx="2737321" cy="2875504"/>
          </a:xfrm>
          <a:prstGeom prst="rtTriangle">
            <a:avLst/>
          </a:prstGeom>
          <a:solidFill>
            <a:srgbClr val="7DB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9" name="直角三角形 8"/>
          <p:cNvSpPr/>
          <p:nvPr/>
        </p:nvSpPr>
        <p:spPr>
          <a:xfrm flipH="1" flipV="1">
            <a:off x="6529568" y="1"/>
            <a:ext cx="5662431" cy="2949360"/>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10" name="直角三角形 9"/>
          <p:cNvSpPr/>
          <p:nvPr/>
        </p:nvSpPr>
        <p:spPr>
          <a:xfrm flipH="1" flipV="1">
            <a:off x="8170222" y="0"/>
            <a:ext cx="4021777" cy="2875504"/>
          </a:xfrm>
          <a:prstGeom prst="rtTriangle">
            <a:avLst/>
          </a:prstGeom>
          <a:solidFill>
            <a:srgbClr val="B0D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11" name="直角三角形 10"/>
          <p:cNvSpPr/>
          <p:nvPr/>
        </p:nvSpPr>
        <p:spPr>
          <a:xfrm flipH="1" flipV="1">
            <a:off x="9454678" y="0"/>
            <a:ext cx="2737321" cy="2875504"/>
          </a:xfrm>
          <a:prstGeom prst="rtTriangle">
            <a:avLst/>
          </a:prstGeom>
          <a:solidFill>
            <a:srgbClr val="7DB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12" name="文本框 11"/>
          <p:cNvSpPr txBox="1"/>
          <p:nvPr/>
        </p:nvSpPr>
        <p:spPr>
          <a:xfrm>
            <a:off x="3601759" y="735955"/>
            <a:ext cx="4988482" cy="5386090"/>
          </a:xfrm>
          <a:prstGeom prst="rect">
            <a:avLst/>
          </a:prstGeom>
          <a:noFill/>
        </p:spPr>
        <p:txBody>
          <a:bodyPr wrap="square" lIns="0" tIns="0" rIns="0" bIns="0" rtlCol="0">
            <a:spAutoFit/>
          </a:bodyPr>
          <a:lstStyle>
            <a:defPPr>
              <a:defRPr lang="zh-CN"/>
            </a:defPPr>
            <a:lvl1pPr marR="0" lvl="0" indent="0" algn="ctr" fontAlgn="auto">
              <a:lnSpc>
                <a:spcPct val="100000"/>
              </a:lnSpc>
              <a:spcBef>
                <a:spcPts val="0"/>
              </a:spcBef>
              <a:spcAft>
                <a:spcPts val="0"/>
              </a:spcAft>
              <a:buClrTx/>
              <a:buSzTx/>
              <a:buFontTx/>
              <a:buNone/>
              <a:defRPr kumimoji="0" sz="34400" b="1" i="1" u="none" strike="noStrike" cap="none" spc="0" normalizeH="0" baseline="0">
                <a:ln>
                  <a:noFill/>
                </a:ln>
                <a:solidFill>
                  <a:srgbClr val="31446D"/>
                </a:solidFill>
                <a:effectLst/>
                <a:uLnTx/>
                <a:uFillTx/>
                <a:latin typeface="微软雅黑" panose="020B0503020204020204" pitchFamily="34" charset="-122"/>
                <a:ea typeface="微软雅黑" panose="020B0503020204020204" pitchFamily="34" charset="-122"/>
              </a:defRPr>
            </a:lvl1pPr>
          </a:lstStyle>
          <a:p>
            <a:r>
              <a:rPr lang="en-US" altLang="zh-CN" dirty="0">
                <a:solidFill>
                  <a:srgbClr val="DDF1F3"/>
                </a:solidFill>
              </a:rPr>
              <a:t>2.</a:t>
            </a:r>
            <a:endParaRPr lang="zh-CN" altLang="en-US" dirty="0">
              <a:solidFill>
                <a:srgbClr val="DDF1F3"/>
              </a:solidFill>
            </a:endParaRPr>
          </a:p>
        </p:txBody>
      </p:sp>
      <p:grpSp>
        <p:nvGrpSpPr>
          <p:cNvPr id="13" name="组合 12"/>
          <p:cNvGrpSpPr/>
          <p:nvPr/>
        </p:nvGrpSpPr>
        <p:grpSpPr>
          <a:xfrm>
            <a:off x="3601759" y="3075057"/>
            <a:ext cx="4988482" cy="1082019"/>
            <a:chOff x="4984969" y="3075057"/>
            <a:chExt cx="4988482" cy="1082019"/>
          </a:xfrm>
        </p:grpSpPr>
        <p:sp>
          <p:nvSpPr>
            <p:cNvPr id="14" name="文本框 13"/>
            <p:cNvSpPr txBox="1"/>
            <p:nvPr/>
          </p:nvSpPr>
          <p:spPr>
            <a:xfrm>
              <a:off x="4984969" y="3075057"/>
              <a:ext cx="4988482" cy="70675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a:ln>
                    <a:noFill/>
                  </a:ln>
                  <a:solidFill>
                    <a:schemeClr val="tx1">
                      <a:lumMod val="85000"/>
                      <a:lumOff val="15000"/>
                    </a:schemeClr>
                  </a:solidFill>
                  <a:effectLst/>
                  <a:uLnTx/>
                  <a:uFillTx/>
                  <a:latin typeface="微软雅黑 Light" panose="020B0502040204020203" pitchFamily="34" charset="-122"/>
                  <a:ea typeface="微软雅黑 Light" panose="020B0502040204020203" pitchFamily="34" charset="-122"/>
                </a:rPr>
                <a:t>需求分析</a:t>
              </a:r>
              <a:endParaRPr kumimoji="0" lang="zh-CN" altLang="en-US" sz="4000" b="0" i="0" u="none" strike="noStrike" kern="1200" cap="none" spc="0" normalizeH="0" baseline="0" noProof="0">
                <a:ln>
                  <a:noFill/>
                </a:ln>
                <a:solidFill>
                  <a:schemeClr val="tx1">
                    <a:lumMod val="85000"/>
                    <a:lumOff val="15000"/>
                  </a:schemeClr>
                </a:solidFill>
                <a:effectLst/>
                <a:uLnTx/>
                <a:uFillTx/>
                <a:latin typeface="微软雅黑 Light" panose="020B0502040204020203" pitchFamily="34" charset="-122"/>
                <a:ea typeface="微软雅黑 Light" panose="020B0502040204020203" pitchFamily="34" charset="-122"/>
              </a:endParaRPr>
            </a:p>
          </p:txBody>
        </p:sp>
        <p:sp>
          <p:nvSpPr>
            <p:cNvPr id="15" name="矩形 14"/>
            <p:cNvSpPr/>
            <p:nvPr/>
          </p:nvSpPr>
          <p:spPr>
            <a:xfrm>
              <a:off x="4984969" y="3788776"/>
              <a:ext cx="4988482" cy="368300"/>
            </a:xfrm>
            <a:prstGeom prst="rect">
              <a:avLst/>
            </a:prstGeom>
          </p:spPr>
          <p:txBody>
            <a:bodyPr wrap="square">
              <a:spAutoFit/>
            </a:bodyPr>
            <a:lstStyle/>
            <a:p>
              <a:pPr lvl="0" algn="dist">
                <a:defRPr/>
              </a:pPr>
              <a:endParaRPr kumimoji="0" lang="zh-CN" altLang="en-US" b="0" i="0" u="none" strike="noStrike" kern="1200" cap="none" spc="0" normalizeH="0" baseline="0" noProof="0">
                <a:ln>
                  <a:noFill/>
                </a:ln>
                <a:solidFill>
                  <a:schemeClr val="tx1">
                    <a:lumMod val="85000"/>
                    <a:lumOff val="15000"/>
                  </a:schemeClr>
                </a:solidFill>
                <a:effectLst/>
                <a:uLnTx/>
                <a:uFillTx/>
                <a:latin typeface="微软雅黑 Light" panose="020B0502040204020203" pitchFamily="34" charset="-122"/>
                <a:ea typeface="微软雅黑 Light" panose="020B0502040204020203" pitchFamily="34" charset="-122"/>
              </a:endParaRPr>
            </a:p>
          </p:txBody>
        </p:sp>
      </p:grpSp>
      <p:sp>
        <p:nvSpPr>
          <p:cNvPr id="2" name="文本框 1"/>
          <p:cNvSpPr txBox="1"/>
          <p:nvPr/>
        </p:nvSpPr>
        <p:spPr>
          <a:xfrm>
            <a:off x="3757930" y="3782060"/>
            <a:ext cx="4676140" cy="368300"/>
          </a:xfrm>
          <a:prstGeom prst="rect">
            <a:avLst/>
          </a:prstGeom>
          <a:noFill/>
        </p:spPr>
        <p:txBody>
          <a:bodyPr wrap="square" rtlCol="0">
            <a:spAutoFit/>
          </a:bodyPr>
          <a:p>
            <a:pPr algn="dist">
              <a:buClrTx/>
              <a:buSzTx/>
              <a:buFontTx/>
              <a:defRPr/>
            </a:pPr>
            <a:r>
              <a:rPr lang="en-US" altLang="zh-CN">
                <a:solidFill>
                  <a:schemeClr val="tx1">
                    <a:lumMod val="85000"/>
                    <a:lumOff val="15000"/>
                  </a:schemeClr>
                </a:solidFill>
                <a:latin typeface="微软雅黑 Light" panose="020B0502040204020203" pitchFamily="34" charset="-122"/>
                <a:ea typeface="微软雅黑 Light" panose="020B0502040204020203" pitchFamily="34" charset="-122"/>
              </a:rPr>
              <a:t>requirement analysis</a:t>
            </a:r>
            <a:endParaRPr lang="en-US" altLang="zh-CN">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4873" y="323274"/>
            <a:ext cx="2530763" cy="460375"/>
          </a:xfrm>
          <a:prstGeom prst="rect">
            <a:avLst/>
          </a:prstGeom>
          <a:noFill/>
        </p:spPr>
        <p:txBody>
          <a:bodyPr wrap="square" rtlCol="0">
            <a:spAutoFit/>
          </a:bodyPr>
          <a:lstStyle/>
          <a:p>
            <a:pPr marL="285750" indent="-285750">
              <a:buFont typeface="Arial" panose="020B0604020202020204" pitchFamily="34" charset="0"/>
              <a:buChar char="•"/>
            </a:pPr>
            <a:r>
              <a:rPr lang="zh-CN" altLang="en-US" sz="2400" dirty="0">
                <a:solidFill>
                  <a:schemeClr val="tx1">
                    <a:lumMod val="85000"/>
                    <a:lumOff val="15000"/>
                  </a:schemeClr>
                </a:solidFill>
                <a:latin typeface="微软雅黑 Light" panose="020B0502040204020203" pitchFamily="34" charset="-122"/>
                <a:ea typeface="微软雅黑 Light" panose="020B0502040204020203" pitchFamily="34" charset="-122"/>
              </a:rPr>
              <a:t>需求分析</a:t>
            </a:r>
            <a:endParaRPr lang="zh-CN" altLang="en-US" sz="2400"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
        <p:nvSpPr>
          <p:cNvPr id="3" name="圆角矩形 3"/>
          <p:cNvSpPr/>
          <p:nvPr/>
        </p:nvSpPr>
        <p:spPr>
          <a:xfrm>
            <a:off x="240983" y="2894584"/>
            <a:ext cx="11710035" cy="3743960"/>
          </a:xfrm>
          <a:prstGeom prst="roundRect">
            <a:avLst>
              <a:gd name="adj" fmla="val 0"/>
            </a:avLst>
          </a:prstGeom>
          <a:blipFill>
            <a:blip r:embed="rId1"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sym typeface="+mn-ea"/>
            </a:endParaRPr>
          </a:p>
        </p:txBody>
      </p:sp>
      <p:sp>
        <p:nvSpPr>
          <p:cNvPr id="4" name="矩形 3"/>
          <p:cNvSpPr/>
          <p:nvPr/>
        </p:nvSpPr>
        <p:spPr>
          <a:xfrm>
            <a:off x="848360" y="1836674"/>
            <a:ext cx="3025775" cy="1057910"/>
          </a:xfrm>
          <a:prstGeom prst="rect">
            <a:avLst/>
          </a:prstGeom>
          <a:solidFill>
            <a:srgbClr val="B0D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445635" y="1736979"/>
            <a:ext cx="3302000" cy="1154430"/>
          </a:xfrm>
          <a:prstGeom prst="rect">
            <a:avLst/>
          </a:prstGeom>
          <a:solidFill>
            <a:srgbClr val="7DB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298180" y="1833499"/>
            <a:ext cx="3025775" cy="1057910"/>
          </a:xfrm>
          <a:prstGeom prst="rect">
            <a:avLst/>
          </a:prstGeom>
          <a:solidFill>
            <a:srgbClr val="B0D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flipV="1">
            <a:off x="869315" y="2883789"/>
            <a:ext cx="3025775" cy="285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flipV="1">
            <a:off x="4445635" y="2883789"/>
            <a:ext cx="3302000" cy="3116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flipV="1">
            <a:off x="8298180" y="2883789"/>
            <a:ext cx="3025775" cy="285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22"/>
          <p:cNvSpPr txBox="1"/>
          <p:nvPr/>
        </p:nvSpPr>
        <p:spPr>
          <a:xfrm flipH="1">
            <a:off x="4986655" y="2986024"/>
            <a:ext cx="2263140" cy="2084070"/>
          </a:xfrm>
          <a:prstGeom prst="rect">
            <a:avLst/>
          </a:prstGeom>
          <a:noFill/>
          <a:ln w="9525">
            <a:noFill/>
            <a:miter/>
          </a:ln>
          <a:effectLst>
            <a:outerShdw sx="999" sy="999" algn="ctr" rotWithShape="0">
              <a:srgbClr val="000000"/>
            </a:outerShdw>
          </a:effectLst>
        </p:spPr>
        <p:txBody>
          <a:bodyPr wrap="square" anchor="t">
            <a:spAutoFit/>
          </a:bodyPr>
          <a:lstStyle/>
          <a:p>
            <a:pPr algn="l" fontAlgn="auto">
              <a:lnSpc>
                <a:spcPct val="120000"/>
              </a:lnSpc>
            </a:pPr>
            <a:r>
              <a:rPr lang="zh-CN" altLang="en-US">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（1）准确性和及时  性</a:t>
            </a:r>
            <a:endParaRPr lang="zh-CN" altLang="en-US">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endParaRPr>
          </a:p>
          <a:p>
            <a:pPr algn="just">
              <a:lnSpc>
                <a:spcPct val="120000"/>
              </a:lnSpc>
            </a:pPr>
            <a:r>
              <a:rPr lang="zh-CN" altLang="en-US">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（2）开放性和可扩充性</a:t>
            </a:r>
            <a:endParaRPr lang="zh-CN" altLang="en-US">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endParaRPr>
          </a:p>
          <a:p>
            <a:pPr algn="just">
              <a:lnSpc>
                <a:spcPct val="120000"/>
              </a:lnSpc>
            </a:pPr>
            <a:r>
              <a:rPr lang="zh-CN" altLang="en-US">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（3）系统的易用性和易维护性</a:t>
            </a:r>
            <a:endParaRPr lang="zh-CN" altLang="en-US"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sp>
        <p:nvSpPr>
          <p:cNvPr id="12" name="文本框 22"/>
          <p:cNvSpPr txBox="1"/>
          <p:nvPr/>
        </p:nvSpPr>
        <p:spPr>
          <a:xfrm flipH="1">
            <a:off x="8636635" y="3032379"/>
            <a:ext cx="2263140" cy="1087755"/>
          </a:xfrm>
          <a:prstGeom prst="rect">
            <a:avLst/>
          </a:prstGeom>
          <a:noFill/>
          <a:ln w="9525">
            <a:noFill/>
            <a:miter/>
          </a:ln>
          <a:effectLst>
            <a:outerShdw sx="999" sy="999" algn="ctr" rotWithShape="0">
              <a:srgbClr val="000000"/>
            </a:outerShdw>
          </a:effectLst>
        </p:spPr>
        <p:txBody>
          <a:bodyPr wrap="square" anchor="t">
            <a:spAutoFit/>
          </a:bodyPr>
          <a:lstStyle/>
          <a:p>
            <a:pPr algn="just">
              <a:lnSpc>
                <a:spcPct val="120000"/>
              </a:lnSpc>
            </a:pPr>
            <a:r>
              <a:rPr lang="zh-CN" altLang="en-US"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（1）安全性</a:t>
            </a:r>
            <a:endParaRPr lang="zh-CN" altLang="en-US"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endParaRPr>
          </a:p>
          <a:p>
            <a:pPr algn="just">
              <a:lnSpc>
                <a:spcPct val="120000"/>
              </a:lnSpc>
            </a:pPr>
            <a:r>
              <a:rPr lang="zh-CN" altLang="en-US"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（2）完整性</a:t>
            </a:r>
            <a:endParaRPr lang="zh-CN" altLang="en-US"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endParaRPr>
          </a:p>
          <a:p>
            <a:pPr algn="just">
              <a:lnSpc>
                <a:spcPct val="120000"/>
              </a:lnSpc>
            </a:pPr>
            <a:r>
              <a:rPr lang="zh-CN" altLang="en-US"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（3）易操作性</a:t>
            </a:r>
            <a:endParaRPr lang="zh-CN" altLang="en-US"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sp>
        <p:nvSpPr>
          <p:cNvPr id="14" name="文本框 22"/>
          <p:cNvSpPr txBox="1"/>
          <p:nvPr/>
        </p:nvSpPr>
        <p:spPr>
          <a:xfrm flipH="1">
            <a:off x="1207770" y="2986024"/>
            <a:ext cx="2263140" cy="2416175"/>
          </a:xfrm>
          <a:prstGeom prst="rect">
            <a:avLst/>
          </a:prstGeom>
          <a:noFill/>
          <a:ln w="9525">
            <a:noFill/>
            <a:miter/>
          </a:ln>
          <a:effectLst>
            <a:outerShdw sx="999" sy="999" algn="ctr" rotWithShape="0">
              <a:srgbClr val="000000"/>
            </a:outerShdw>
          </a:effectLst>
        </p:spPr>
        <p:txBody>
          <a:bodyPr wrap="square" anchor="t">
            <a:spAutoFit/>
          </a:bodyPr>
          <a:lstStyle/>
          <a:p>
            <a:pPr algn="just">
              <a:lnSpc>
                <a:spcPct val="120000"/>
              </a:lnSpc>
            </a:pPr>
            <a:r>
              <a:rPr lang="zh-CN" altLang="en-US">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新财道客户端是面对理财爱好者以及相关理财产品的客户经理，为理财者提供一个信息获得渠道及个人理财管理、客户经理提供客户管理的平台。</a:t>
            </a:r>
            <a:endParaRPr lang="zh-CN" altLang="en-US">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sp>
        <p:nvSpPr>
          <p:cNvPr id="16" name="文本框 15"/>
          <p:cNvSpPr txBox="1"/>
          <p:nvPr/>
        </p:nvSpPr>
        <p:spPr>
          <a:xfrm flipH="1">
            <a:off x="1250950" y="1979549"/>
            <a:ext cx="2219960" cy="706755"/>
          </a:xfrm>
          <a:prstGeom prst="rect">
            <a:avLst/>
          </a:prstGeom>
          <a:noFill/>
          <a:ln w="9525">
            <a:noFill/>
            <a:miter/>
          </a:ln>
          <a:effectLst>
            <a:outerShdw sx="999" sy="999" algn="ctr" rotWithShape="0">
              <a:srgbClr val="000000"/>
            </a:outerShdw>
          </a:effectLst>
        </p:spPr>
        <p:txBody>
          <a:bodyPr wrap="square" anchor="t">
            <a:spAutoFit/>
          </a:bodyPr>
          <a:lstStyle/>
          <a:p>
            <a:pPr algn="ctr"/>
            <a:r>
              <a:rPr lang="zh-CN" altLang="en-US" sz="4000">
                <a:solidFill>
                  <a:schemeClr val="bg1"/>
                </a:solidFill>
                <a:latin typeface="Impact" panose="020B0806030902050204" charset="0"/>
                <a:ea typeface="微软雅黑 Light" panose="020B0502040204020203" pitchFamily="34" charset="-122"/>
                <a:cs typeface="Impact" panose="020B0806030902050204" charset="0"/>
                <a:sym typeface="Arial" panose="020B0604020202020204" pitchFamily="34" charset="0"/>
              </a:rPr>
              <a:t>用户需求</a:t>
            </a:r>
            <a:endParaRPr lang="zh-CN" altLang="en-US" sz="4000">
              <a:solidFill>
                <a:schemeClr val="bg1"/>
              </a:solidFill>
              <a:latin typeface="Impact" panose="020B0806030902050204" charset="0"/>
              <a:ea typeface="微软雅黑 Light" panose="020B0502040204020203" pitchFamily="34" charset="-122"/>
              <a:cs typeface="Impact" panose="020B0806030902050204" charset="0"/>
              <a:sym typeface="Arial" panose="020B0604020202020204" pitchFamily="34" charset="0"/>
            </a:endParaRPr>
          </a:p>
        </p:txBody>
      </p:sp>
      <p:sp>
        <p:nvSpPr>
          <p:cNvPr id="17" name="文本框 16"/>
          <p:cNvSpPr txBox="1"/>
          <p:nvPr/>
        </p:nvSpPr>
        <p:spPr>
          <a:xfrm flipH="1">
            <a:off x="4986020" y="1979549"/>
            <a:ext cx="2219960" cy="706755"/>
          </a:xfrm>
          <a:prstGeom prst="rect">
            <a:avLst/>
          </a:prstGeom>
          <a:noFill/>
          <a:ln w="9525">
            <a:noFill/>
            <a:miter/>
          </a:ln>
          <a:effectLst>
            <a:outerShdw sx="999" sy="999" algn="ctr" rotWithShape="0">
              <a:srgbClr val="000000"/>
            </a:outerShdw>
          </a:effectLst>
        </p:spPr>
        <p:txBody>
          <a:bodyPr wrap="square" anchor="t">
            <a:spAutoFit/>
          </a:bodyPr>
          <a:lstStyle/>
          <a:p>
            <a:pPr algn="ctr"/>
            <a:r>
              <a:rPr lang="zh-CN" altLang="en-US" sz="4000">
                <a:solidFill>
                  <a:schemeClr val="bg1"/>
                </a:solidFill>
                <a:latin typeface="Impact" panose="020B0806030902050204" charset="0"/>
                <a:ea typeface="微软雅黑 Light" panose="020B0502040204020203" pitchFamily="34" charset="-122"/>
                <a:cs typeface="Impact" panose="020B0806030902050204" charset="0"/>
                <a:sym typeface="Arial" panose="020B0604020202020204" pitchFamily="34" charset="0"/>
              </a:rPr>
              <a:t>性能需求</a:t>
            </a:r>
            <a:endParaRPr lang="zh-CN" altLang="en-US" sz="4000">
              <a:solidFill>
                <a:schemeClr val="bg1"/>
              </a:solidFill>
              <a:latin typeface="Impact" panose="020B0806030902050204" charset="0"/>
              <a:ea typeface="微软雅黑 Light" panose="020B0502040204020203" pitchFamily="34" charset="-122"/>
              <a:cs typeface="Impact" panose="020B0806030902050204" charset="0"/>
              <a:sym typeface="Arial" panose="020B0604020202020204" pitchFamily="34" charset="0"/>
            </a:endParaRPr>
          </a:p>
        </p:txBody>
      </p:sp>
      <p:sp>
        <p:nvSpPr>
          <p:cNvPr id="18" name="文本框 17"/>
          <p:cNvSpPr txBox="1"/>
          <p:nvPr/>
        </p:nvSpPr>
        <p:spPr>
          <a:xfrm flipH="1">
            <a:off x="8679815" y="1979549"/>
            <a:ext cx="2219960" cy="706755"/>
          </a:xfrm>
          <a:prstGeom prst="rect">
            <a:avLst/>
          </a:prstGeom>
          <a:noFill/>
          <a:ln w="9525">
            <a:noFill/>
            <a:miter/>
          </a:ln>
          <a:effectLst>
            <a:outerShdw sx="999" sy="999" algn="ctr" rotWithShape="0">
              <a:srgbClr val="000000"/>
            </a:outerShdw>
          </a:effectLst>
        </p:spPr>
        <p:txBody>
          <a:bodyPr wrap="square" anchor="t">
            <a:spAutoFit/>
          </a:bodyPr>
          <a:lstStyle/>
          <a:p>
            <a:pPr algn="ctr"/>
            <a:r>
              <a:rPr lang="zh-CN" altLang="en-US" sz="4000">
                <a:solidFill>
                  <a:schemeClr val="bg1"/>
                </a:solidFill>
                <a:latin typeface="Impact" panose="020B0806030902050204" charset="0"/>
                <a:ea typeface="微软雅黑 Light" panose="020B0502040204020203" pitchFamily="34" charset="-122"/>
                <a:cs typeface="Impact" panose="020B0806030902050204" charset="0"/>
                <a:sym typeface="Arial" panose="020B0604020202020204" pitchFamily="34" charset="0"/>
              </a:rPr>
              <a:t>其他需求</a:t>
            </a:r>
            <a:endParaRPr lang="zh-CN" altLang="en-US" sz="4000">
              <a:solidFill>
                <a:schemeClr val="bg1"/>
              </a:solidFill>
              <a:latin typeface="Impact" panose="020B0806030902050204" charset="0"/>
              <a:ea typeface="微软雅黑 Light" panose="020B0502040204020203" pitchFamily="34" charset="-122"/>
              <a:cs typeface="Impact" panose="020B0806030902050204" charset="0"/>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4873" y="323274"/>
            <a:ext cx="2530763" cy="829945"/>
          </a:xfrm>
          <a:prstGeom prst="rect">
            <a:avLst/>
          </a:prstGeom>
          <a:noFill/>
        </p:spPr>
        <p:txBody>
          <a:bodyPr wrap="square" rtlCol="0">
            <a:spAutoFit/>
          </a:bodyPr>
          <a:lstStyle/>
          <a:p>
            <a:pPr marL="285750" indent="-285750">
              <a:buFont typeface="Arial" panose="020B0604020202020204" pitchFamily="34" charset="0"/>
              <a:buChar char="•"/>
            </a:pPr>
            <a:r>
              <a:rPr lang="zh-CN" altLang="en-US" sz="2400" dirty="0">
                <a:solidFill>
                  <a:schemeClr val="tx1">
                    <a:lumMod val="85000"/>
                    <a:lumOff val="15000"/>
                  </a:schemeClr>
                </a:solidFill>
                <a:latin typeface="微软雅黑 Light" panose="020B0502040204020203" pitchFamily="34" charset="-122"/>
                <a:ea typeface="微软雅黑 Light" panose="020B0502040204020203" pitchFamily="34" charset="-122"/>
              </a:rPr>
              <a:t>系统的模块功能</a:t>
            </a:r>
            <a:endParaRPr lang="zh-CN" altLang="en-US" sz="2400"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
        <p:nvSpPr>
          <p:cNvPr id="28" name="任意多边形: 形状 27"/>
          <p:cNvSpPr/>
          <p:nvPr/>
        </p:nvSpPr>
        <p:spPr>
          <a:xfrm>
            <a:off x="3664586" y="3046476"/>
            <a:ext cx="4457065" cy="1815465"/>
          </a:xfrm>
          <a:custGeom>
            <a:avLst/>
            <a:gdLst>
              <a:gd name="connsiteX0" fmla="*/ 530860 w 4457065"/>
              <a:gd name="connsiteY0" fmla="*/ 635 h 1815465"/>
              <a:gd name="connsiteX1" fmla="*/ 530860 w 4457065"/>
              <a:gd name="connsiteY1" fmla="*/ 1815465 h 1815465"/>
              <a:gd name="connsiteX2" fmla="*/ 317500 w 4457065"/>
              <a:gd name="connsiteY2" fmla="*/ 1612001 h 1815465"/>
              <a:gd name="connsiteX3" fmla="*/ 317500 w 4457065"/>
              <a:gd name="connsiteY3" fmla="*/ 1374775 h 1815465"/>
              <a:gd name="connsiteX4" fmla="*/ 0 w 4457065"/>
              <a:gd name="connsiteY4" fmla="*/ 1374775 h 1815465"/>
              <a:gd name="connsiteX5" fmla="*/ 0 w 4457065"/>
              <a:gd name="connsiteY5" fmla="*/ 441325 h 1815465"/>
              <a:gd name="connsiteX6" fmla="*/ 317500 w 4457065"/>
              <a:gd name="connsiteY6" fmla="*/ 441325 h 1815465"/>
              <a:gd name="connsiteX7" fmla="*/ 317500 w 4457065"/>
              <a:gd name="connsiteY7" fmla="*/ 204099 h 1815465"/>
              <a:gd name="connsiteX8" fmla="*/ 530860 w 4457065"/>
              <a:gd name="connsiteY8" fmla="*/ 635 h 1815465"/>
              <a:gd name="connsiteX9" fmla="*/ 4243705 w 4457065"/>
              <a:gd name="connsiteY9" fmla="*/ 0 h 1815465"/>
              <a:gd name="connsiteX10" fmla="*/ 4457065 w 4457065"/>
              <a:gd name="connsiteY10" fmla="*/ 203465 h 1815465"/>
              <a:gd name="connsiteX11" fmla="*/ 4457065 w 4457065"/>
              <a:gd name="connsiteY11" fmla="*/ 1611366 h 1815465"/>
              <a:gd name="connsiteX12" fmla="*/ 4243705 w 4457065"/>
              <a:gd name="connsiteY12" fmla="*/ 1814830 h 181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57065" h="1815465">
                <a:moveTo>
                  <a:pt x="530860" y="635"/>
                </a:moveTo>
                <a:lnTo>
                  <a:pt x="530860" y="1815465"/>
                </a:lnTo>
                <a:cubicBezTo>
                  <a:pt x="413385" y="1815465"/>
                  <a:pt x="317500" y="1724633"/>
                  <a:pt x="317500" y="1612001"/>
                </a:cubicBezTo>
                <a:lnTo>
                  <a:pt x="317500" y="1374775"/>
                </a:lnTo>
                <a:lnTo>
                  <a:pt x="0" y="1374775"/>
                </a:lnTo>
                <a:lnTo>
                  <a:pt x="0" y="441325"/>
                </a:lnTo>
                <a:lnTo>
                  <a:pt x="317500" y="441325"/>
                </a:lnTo>
                <a:lnTo>
                  <a:pt x="317500" y="204099"/>
                </a:lnTo>
                <a:cubicBezTo>
                  <a:pt x="317500" y="91467"/>
                  <a:pt x="413385" y="635"/>
                  <a:pt x="530860" y="635"/>
                </a:cubicBezTo>
                <a:close/>
                <a:moveTo>
                  <a:pt x="4243705" y="0"/>
                </a:moveTo>
                <a:cubicBezTo>
                  <a:pt x="4361180" y="0"/>
                  <a:pt x="4457065" y="90832"/>
                  <a:pt x="4457065" y="203465"/>
                </a:cubicBezTo>
                <a:lnTo>
                  <a:pt x="4457065" y="1611366"/>
                </a:lnTo>
                <a:cubicBezTo>
                  <a:pt x="4457065" y="1723998"/>
                  <a:pt x="4361180" y="1814830"/>
                  <a:pt x="4243705" y="1814830"/>
                </a:cubicBezTo>
                <a:close/>
              </a:path>
            </a:pathLst>
          </a:custGeom>
          <a:solidFill>
            <a:srgbClr val="7DB1B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Light" panose="020B0502040204020203" pitchFamily="34" charset="-122"/>
              <a:ea typeface="微软雅黑 Light" panose="020B0502040204020203" pitchFamily="34" charset="-122"/>
            </a:endParaRPr>
          </a:p>
        </p:txBody>
      </p:sp>
      <p:sp>
        <p:nvSpPr>
          <p:cNvPr id="29" name="圆角矩形 2"/>
          <p:cNvSpPr/>
          <p:nvPr/>
        </p:nvSpPr>
        <p:spPr>
          <a:xfrm>
            <a:off x="4301491" y="3002661"/>
            <a:ext cx="585470" cy="1903095"/>
          </a:xfrm>
          <a:prstGeom prst="roundRect">
            <a:avLst/>
          </a:prstGeom>
          <a:solidFill>
            <a:srgbClr val="B0D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30" name="圆角矩形 3"/>
          <p:cNvSpPr/>
          <p:nvPr/>
        </p:nvSpPr>
        <p:spPr>
          <a:xfrm>
            <a:off x="5030471" y="3002661"/>
            <a:ext cx="585470" cy="1903095"/>
          </a:xfrm>
          <a:prstGeom prst="roundRect">
            <a:avLst/>
          </a:prstGeom>
          <a:solidFill>
            <a:srgbClr val="B0D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31" name="圆角矩形 4"/>
          <p:cNvSpPr/>
          <p:nvPr/>
        </p:nvSpPr>
        <p:spPr>
          <a:xfrm>
            <a:off x="5759451" y="3002661"/>
            <a:ext cx="585470" cy="1903095"/>
          </a:xfrm>
          <a:prstGeom prst="roundRect">
            <a:avLst/>
          </a:prstGeom>
          <a:solidFill>
            <a:srgbClr val="B0D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32" name="圆角矩形 5"/>
          <p:cNvSpPr/>
          <p:nvPr/>
        </p:nvSpPr>
        <p:spPr>
          <a:xfrm>
            <a:off x="6488431" y="3002661"/>
            <a:ext cx="585470" cy="1903095"/>
          </a:xfrm>
          <a:prstGeom prst="roundRect">
            <a:avLst/>
          </a:prstGeom>
          <a:solidFill>
            <a:srgbClr val="B0D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33" name="圆角矩形 6"/>
          <p:cNvSpPr/>
          <p:nvPr/>
        </p:nvSpPr>
        <p:spPr>
          <a:xfrm>
            <a:off x="7218046" y="3002661"/>
            <a:ext cx="585470" cy="1903095"/>
          </a:xfrm>
          <a:prstGeom prst="roundRect">
            <a:avLst/>
          </a:prstGeom>
          <a:solidFill>
            <a:srgbClr val="B0D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34" name="任意多边形 55"/>
          <p:cNvSpPr/>
          <p:nvPr/>
        </p:nvSpPr>
        <p:spPr>
          <a:xfrm rot="10800000" flipV="1">
            <a:off x="7532687" y="2772791"/>
            <a:ext cx="1009015" cy="514350"/>
          </a:xfrm>
          <a:custGeom>
            <a:avLst/>
            <a:gdLst>
              <a:gd name="connsiteX0" fmla="*/ 0 w 2040"/>
              <a:gd name="connsiteY0" fmla="*/ 1 h 1741"/>
              <a:gd name="connsiteX1" fmla="*/ 2019 w 2040"/>
              <a:gd name="connsiteY1" fmla="*/ 12 h 1741"/>
              <a:gd name="connsiteX2" fmla="*/ 2040 w 2040"/>
              <a:gd name="connsiteY2" fmla="*/ 1741 h 1741"/>
            </a:gdLst>
            <a:ahLst/>
            <a:cxnLst>
              <a:cxn ang="0">
                <a:pos x="connsiteX0" y="connsiteY0"/>
              </a:cxn>
              <a:cxn ang="0">
                <a:pos x="connsiteX1" y="connsiteY1"/>
              </a:cxn>
              <a:cxn ang="0">
                <a:pos x="connsiteX2" y="connsiteY2"/>
              </a:cxn>
            </a:cxnLst>
            <a:rect l="l" t="t" r="r" b="b"/>
            <a:pathLst>
              <a:path w="2040" h="1741">
                <a:moveTo>
                  <a:pt x="0" y="1"/>
                </a:moveTo>
                <a:cubicBezTo>
                  <a:pt x="19" y="-5"/>
                  <a:pt x="1977" y="12"/>
                  <a:pt x="2019" y="12"/>
                </a:cubicBezTo>
                <a:cubicBezTo>
                  <a:pt x="2036" y="1756"/>
                  <a:pt x="2027" y="950"/>
                  <a:pt x="2040" y="1741"/>
                </a:cubicBezTo>
              </a:path>
            </a:pathLst>
          </a:custGeom>
          <a:noFill/>
          <a:ln>
            <a:solidFill>
              <a:schemeClr val="tx1">
                <a:lumMod val="65000"/>
                <a:lumOff val="3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grpSp>
        <p:nvGrpSpPr>
          <p:cNvPr id="35" name="组合 34"/>
          <p:cNvGrpSpPr/>
          <p:nvPr/>
        </p:nvGrpSpPr>
        <p:grpSpPr>
          <a:xfrm>
            <a:off x="8708708" y="2398776"/>
            <a:ext cx="2733675" cy="1757045"/>
            <a:chOff x="12159" y="2371"/>
            <a:chExt cx="3366" cy="2767"/>
          </a:xfrm>
        </p:grpSpPr>
        <p:sp>
          <p:nvSpPr>
            <p:cNvPr id="36" name="文本框 20"/>
            <p:cNvSpPr txBox="1"/>
            <p:nvPr/>
          </p:nvSpPr>
          <p:spPr>
            <a:xfrm flipH="1">
              <a:off x="12159" y="2371"/>
              <a:ext cx="3170" cy="725"/>
            </a:xfrm>
            <a:prstGeom prst="rect">
              <a:avLst/>
            </a:prstGeom>
            <a:noFill/>
            <a:ln w="9525">
              <a:noFill/>
              <a:miter/>
            </a:ln>
            <a:effectLst>
              <a:outerShdw sx="999" sy="999" algn="ctr" rotWithShape="0">
                <a:srgbClr val="000000"/>
              </a:outerShdw>
            </a:effectLst>
          </p:spPr>
          <p:txBody>
            <a:bodyPr wrap="square" anchor="t">
              <a:spAutoFit/>
            </a:bodyPr>
            <a:lstStyle/>
            <a:p>
              <a:pPr lvl="0" fontAlgn="auto">
                <a:lnSpc>
                  <a:spcPct val="120000"/>
                </a:lnSpc>
              </a:pPr>
              <a:r>
                <a:rPr lang="zh-CN" altLang="en-US" sz="2000">
                  <a:solidFill>
                    <a:schemeClr val="tx1">
                      <a:lumMod val="85000"/>
                      <a:lumOff val="15000"/>
                    </a:schemeClr>
                  </a:solidFill>
                  <a:latin typeface="微软雅黑 Light" panose="020B0502040204020203" pitchFamily="34" charset="-122"/>
                  <a:ea typeface="微软雅黑 Light" panose="020B0502040204020203" pitchFamily="34" charset="-122"/>
                  <a:sym typeface="Arial" panose="020B0604020202020204" pitchFamily="34" charset="0"/>
                </a:rPr>
                <a:t>我的客户模块</a:t>
              </a:r>
              <a:r>
                <a:rPr lang="zh-CN" altLang="en-US" sz="2000">
                  <a:solidFill>
                    <a:schemeClr val="tx1">
                      <a:lumMod val="85000"/>
                      <a:lumOff val="15000"/>
                    </a:schemeClr>
                  </a:solidFill>
                  <a:latin typeface="微软雅黑 Light" panose="020B0502040204020203" pitchFamily="34" charset="-122"/>
                  <a:ea typeface="微软雅黑 Light" panose="020B0502040204020203" pitchFamily="34" charset="-122"/>
                  <a:sym typeface="Arial" panose="020B0604020202020204" pitchFamily="34" charset="0"/>
                </a:rPr>
                <a:t> </a:t>
              </a:r>
              <a:endParaRPr lang="zh-CN" altLang="en-US" sz="2000">
                <a:solidFill>
                  <a:schemeClr val="tx1">
                    <a:lumMod val="85000"/>
                    <a:lumOff val="15000"/>
                  </a:schemeClr>
                </a:solidFill>
                <a:latin typeface="微软雅黑 Light" panose="020B0502040204020203" pitchFamily="34" charset="-122"/>
                <a:ea typeface="微软雅黑 Light" panose="020B0502040204020203" pitchFamily="34" charset="-122"/>
                <a:sym typeface="Arial" panose="020B0604020202020204" pitchFamily="34" charset="0"/>
              </a:endParaRPr>
            </a:p>
          </p:txBody>
        </p:sp>
        <p:sp>
          <p:nvSpPr>
            <p:cNvPr id="37" name="文本框 36"/>
            <p:cNvSpPr txBox="1"/>
            <p:nvPr/>
          </p:nvSpPr>
          <p:spPr>
            <a:xfrm flipH="1">
              <a:off x="12159" y="2960"/>
              <a:ext cx="3366" cy="2178"/>
            </a:xfrm>
            <a:prstGeom prst="rect">
              <a:avLst/>
            </a:prstGeom>
            <a:noFill/>
            <a:ln w="9525">
              <a:noFill/>
              <a:miter/>
            </a:ln>
            <a:effectLst>
              <a:outerShdw sx="999" sy="999" algn="ctr" rotWithShape="0">
                <a:srgbClr val="000000"/>
              </a:outerShdw>
            </a:effectLst>
          </p:spPr>
          <p:txBody>
            <a:bodyPr wrap="square" anchor="t">
              <a:spAutoFit/>
            </a:bodyPr>
            <a:lstStyle/>
            <a:p>
              <a:pPr lvl="0" fontAlgn="auto">
                <a:lnSpc>
                  <a:spcPct val="120000"/>
                </a:lnSpc>
              </a:pPr>
              <a:r>
                <a:rPr lang="zh-CN" altLang="en-US" sz="1400"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客户经理可在此模块进行自己的客户列表的查看、客户详情及家族信托的查询，还可以针对客户的服务进行记录。方便客户经理对客户信息的管理和联系。</a:t>
              </a:r>
              <a:endParaRPr lang="zh-CN" altLang="en-US" sz="1400"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grpSp>
      <p:sp>
        <p:nvSpPr>
          <p:cNvPr id="38" name="任意多边形 15"/>
          <p:cNvSpPr/>
          <p:nvPr/>
        </p:nvSpPr>
        <p:spPr>
          <a:xfrm rot="10800000" flipV="1">
            <a:off x="6065201" y="1434846"/>
            <a:ext cx="1009015" cy="1815465"/>
          </a:xfrm>
          <a:custGeom>
            <a:avLst/>
            <a:gdLst>
              <a:gd name="connsiteX0" fmla="*/ 0 w 2040"/>
              <a:gd name="connsiteY0" fmla="*/ 1 h 1741"/>
              <a:gd name="connsiteX1" fmla="*/ 2019 w 2040"/>
              <a:gd name="connsiteY1" fmla="*/ 12 h 1741"/>
              <a:gd name="connsiteX2" fmla="*/ 2040 w 2040"/>
              <a:gd name="connsiteY2" fmla="*/ 1741 h 1741"/>
            </a:gdLst>
            <a:ahLst/>
            <a:cxnLst>
              <a:cxn ang="0">
                <a:pos x="connsiteX0" y="connsiteY0"/>
              </a:cxn>
              <a:cxn ang="0">
                <a:pos x="connsiteX1" y="connsiteY1"/>
              </a:cxn>
              <a:cxn ang="0">
                <a:pos x="connsiteX2" y="connsiteY2"/>
              </a:cxn>
            </a:cxnLst>
            <a:rect l="l" t="t" r="r" b="b"/>
            <a:pathLst>
              <a:path w="2040" h="1741">
                <a:moveTo>
                  <a:pt x="0" y="1"/>
                </a:moveTo>
                <a:cubicBezTo>
                  <a:pt x="19" y="-5"/>
                  <a:pt x="1977" y="12"/>
                  <a:pt x="2019" y="12"/>
                </a:cubicBezTo>
                <a:cubicBezTo>
                  <a:pt x="2036" y="1756"/>
                  <a:pt x="2027" y="950"/>
                  <a:pt x="2040" y="1741"/>
                </a:cubicBezTo>
              </a:path>
            </a:pathLst>
          </a:custGeom>
          <a:noFill/>
          <a:ln>
            <a:solidFill>
              <a:schemeClr val="tx1">
                <a:lumMod val="65000"/>
                <a:lumOff val="3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39" name="任意多边形 18"/>
          <p:cNvSpPr/>
          <p:nvPr/>
        </p:nvSpPr>
        <p:spPr>
          <a:xfrm rot="10800000">
            <a:off x="6794818" y="4634611"/>
            <a:ext cx="1009015" cy="1054735"/>
          </a:xfrm>
          <a:custGeom>
            <a:avLst/>
            <a:gdLst>
              <a:gd name="connsiteX0" fmla="*/ 0 w 2040"/>
              <a:gd name="connsiteY0" fmla="*/ 1 h 1741"/>
              <a:gd name="connsiteX1" fmla="*/ 2019 w 2040"/>
              <a:gd name="connsiteY1" fmla="*/ 12 h 1741"/>
              <a:gd name="connsiteX2" fmla="*/ 2040 w 2040"/>
              <a:gd name="connsiteY2" fmla="*/ 1741 h 1741"/>
            </a:gdLst>
            <a:ahLst/>
            <a:cxnLst>
              <a:cxn ang="0">
                <a:pos x="connsiteX0" y="connsiteY0"/>
              </a:cxn>
              <a:cxn ang="0">
                <a:pos x="connsiteX1" y="connsiteY1"/>
              </a:cxn>
              <a:cxn ang="0">
                <a:pos x="connsiteX2" y="connsiteY2"/>
              </a:cxn>
            </a:cxnLst>
            <a:rect l="l" t="t" r="r" b="b"/>
            <a:pathLst>
              <a:path w="2040" h="1741">
                <a:moveTo>
                  <a:pt x="0" y="1"/>
                </a:moveTo>
                <a:cubicBezTo>
                  <a:pt x="19" y="-5"/>
                  <a:pt x="1977" y="12"/>
                  <a:pt x="2019" y="12"/>
                </a:cubicBezTo>
                <a:cubicBezTo>
                  <a:pt x="2036" y="1756"/>
                  <a:pt x="2027" y="950"/>
                  <a:pt x="2040" y="1741"/>
                </a:cubicBezTo>
              </a:path>
            </a:pathLst>
          </a:custGeom>
          <a:noFill/>
          <a:ln>
            <a:solidFill>
              <a:schemeClr val="tx1">
                <a:lumMod val="65000"/>
                <a:lumOff val="3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40" name="任意多边形 21"/>
          <p:cNvSpPr/>
          <p:nvPr/>
        </p:nvSpPr>
        <p:spPr>
          <a:xfrm rot="10800000" flipH="1">
            <a:off x="4341813" y="4634611"/>
            <a:ext cx="1009015" cy="1054735"/>
          </a:xfrm>
          <a:custGeom>
            <a:avLst/>
            <a:gdLst>
              <a:gd name="connsiteX0" fmla="*/ 0 w 2040"/>
              <a:gd name="connsiteY0" fmla="*/ 1 h 1741"/>
              <a:gd name="connsiteX1" fmla="*/ 2019 w 2040"/>
              <a:gd name="connsiteY1" fmla="*/ 12 h 1741"/>
              <a:gd name="connsiteX2" fmla="*/ 2040 w 2040"/>
              <a:gd name="connsiteY2" fmla="*/ 1741 h 1741"/>
            </a:gdLst>
            <a:ahLst/>
            <a:cxnLst>
              <a:cxn ang="0">
                <a:pos x="connsiteX0" y="connsiteY0"/>
              </a:cxn>
              <a:cxn ang="0">
                <a:pos x="connsiteX1" y="connsiteY1"/>
              </a:cxn>
              <a:cxn ang="0">
                <a:pos x="connsiteX2" y="connsiteY2"/>
              </a:cxn>
            </a:cxnLst>
            <a:rect l="l" t="t" r="r" b="b"/>
            <a:pathLst>
              <a:path w="2040" h="1741">
                <a:moveTo>
                  <a:pt x="0" y="1"/>
                </a:moveTo>
                <a:cubicBezTo>
                  <a:pt x="19" y="-5"/>
                  <a:pt x="1977" y="12"/>
                  <a:pt x="2019" y="12"/>
                </a:cubicBezTo>
                <a:cubicBezTo>
                  <a:pt x="2036" y="1756"/>
                  <a:pt x="2027" y="950"/>
                  <a:pt x="2040" y="1741"/>
                </a:cubicBezTo>
              </a:path>
            </a:pathLst>
          </a:custGeom>
          <a:noFill/>
          <a:ln>
            <a:solidFill>
              <a:schemeClr val="tx1">
                <a:lumMod val="65000"/>
                <a:lumOff val="3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41" name="任意多边形 24"/>
          <p:cNvSpPr/>
          <p:nvPr/>
        </p:nvSpPr>
        <p:spPr>
          <a:xfrm rot="10800000" flipH="1" flipV="1">
            <a:off x="3589338" y="2482596"/>
            <a:ext cx="1009015" cy="767715"/>
          </a:xfrm>
          <a:custGeom>
            <a:avLst/>
            <a:gdLst>
              <a:gd name="connsiteX0" fmla="*/ 0 w 2040"/>
              <a:gd name="connsiteY0" fmla="*/ 1 h 1741"/>
              <a:gd name="connsiteX1" fmla="*/ 2019 w 2040"/>
              <a:gd name="connsiteY1" fmla="*/ 12 h 1741"/>
              <a:gd name="connsiteX2" fmla="*/ 2040 w 2040"/>
              <a:gd name="connsiteY2" fmla="*/ 1741 h 1741"/>
            </a:gdLst>
            <a:ahLst/>
            <a:cxnLst>
              <a:cxn ang="0">
                <a:pos x="connsiteX0" y="connsiteY0"/>
              </a:cxn>
              <a:cxn ang="0">
                <a:pos x="connsiteX1" y="connsiteY1"/>
              </a:cxn>
              <a:cxn ang="0">
                <a:pos x="connsiteX2" y="connsiteY2"/>
              </a:cxn>
            </a:cxnLst>
            <a:rect l="l" t="t" r="r" b="b"/>
            <a:pathLst>
              <a:path w="2040" h="1741">
                <a:moveTo>
                  <a:pt x="0" y="1"/>
                </a:moveTo>
                <a:cubicBezTo>
                  <a:pt x="19" y="-5"/>
                  <a:pt x="1977" y="12"/>
                  <a:pt x="2019" y="12"/>
                </a:cubicBezTo>
                <a:cubicBezTo>
                  <a:pt x="2036" y="1756"/>
                  <a:pt x="2027" y="950"/>
                  <a:pt x="2040" y="1741"/>
                </a:cubicBezTo>
              </a:path>
            </a:pathLst>
          </a:custGeom>
          <a:noFill/>
          <a:ln>
            <a:solidFill>
              <a:schemeClr val="tx1">
                <a:lumMod val="65000"/>
                <a:lumOff val="35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grpSp>
        <p:nvGrpSpPr>
          <p:cNvPr id="42" name="组合 41"/>
          <p:cNvGrpSpPr/>
          <p:nvPr/>
        </p:nvGrpSpPr>
        <p:grpSpPr>
          <a:xfrm>
            <a:off x="7908608" y="4905121"/>
            <a:ext cx="2733675" cy="1608455"/>
            <a:chOff x="12159" y="2371"/>
            <a:chExt cx="3366" cy="2533"/>
          </a:xfrm>
        </p:grpSpPr>
        <p:sp>
          <p:nvSpPr>
            <p:cNvPr id="43" name="文本框 20"/>
            <p:cNvSpPr txBox="1"/>
            <p:nvPr/>
          </p:nvSpPr>
          <p:spPr>
            <a:xfrm flipH="1">
              <a:off x="12159" y="2371"/>
              <a:ext cx="3170" cy="725"/>
            </a:xfrm>
            <a:prstGeom prst="rect">
              <a:avLst/>
            </a:prstGeom>
            <a:noFill/>
            <a:ln w="9525">
              <a:noFill/>
              <a:miter/>
            </a:ln>
            <a:effectLst>
              <a:outerShdw sx="999" sy="999" algn="ctr" rotWithShape="0">
                <a:srgbClr val="000000"/>
              </a:outerShdw>
            </a:effectLst>
          </p:spPr>
          <p:txBody>
            <a:bodyPr wrap="square" anchor="t">
              <a:spAutoFit/>
            </a:bodyPr>
            <a:lstStyle/>
            <a:p>
              <a:pPr lvl="0" fontAlgn="auto">
                <a:lnSpc>
                  <a:spcPct val="120000"/>
                </a:lnSpc>
              </a:pPr>
              <a:r>
                <a:rPr lang="zh-CN" altLang="en-US" sz="2000">
                  <a:solidFill>
                    <a:schemeClr val="tx1">
                      <a:lumMod val="85000"/>
                      <a:lumOff val="15000"/>
                    </a:schemeClr>
                  </a:solidFill>
                  <a:latin typeface="微软雅黑 Light" panose="020B0502040204020203" pitchFamily="34" charset="-122"/>
                  <a:ea typeface="微软雅黑 Light" panose="020B0502040204020203" pitchFamily="34" charset="-122"/>
                  <a:sym typeface="Arial" panose="020B0604020202020204" pitchFamily="34" charset="0"/>
                </a:rPr>
                <a:t>产品模块</a:t>
              </a:r>
              <a:r>
                <a:rPr lang="zh-CN" altLang="en-US" sz="2000">
                  <a:solidFill>
                    <a:schemeClr val="tx1">
                      <a:lumMod val="85000"/>
                      <a:lumOff val="15000"/>
                    </a:schemeClr>
                  </a:solidFill>
                  <a:latin typeface="微软雅黑 Light" panose="020B0502040204020203" pitchFamily="34" charset="-122"/>
                  <a:ea typeface="微软雅黑 Light" panose="020B0502040204020203" pitchFamily="34" charset="-122"/>
                  <a:sym typeface="Arial" panose="020B0604020202020204" pitchFamily="34" charset="0"/>
                </a:rPr>
                <a:t> </a:t>
              </a:r>
              <a:endParaRPr lang="zh-CN" altLang="en-US" sz="2000">
                <a:solidFill>
                  <a:schemeClr val="tx1">
                    <a:lumMod val="85000"/>
                    <a:lumOff val="15000"/>
                  </a:schemeClr>
                </a:solidFill>
                <a:latin typeface="微软雅黑 Light" panose="020B0502040204020203" pitchFamily="34" charset="-122"/>
                <a:ea typeface="微软雅黑 Light" panose="020B0502040204020203" pitchFamily="34" charset="-122"/>
                <a:sym typeface="Arial" panose="020B0604020202020204" pitchFamily="34" charset="0"/>
              </a:endParaRPr>
            </a:p>
          </p:txBody>
        </p:sp>
        <p:sp>
          <p:nvSpPr>
            <p:cNvPr id="44" name="文本框 43"/>
            <p:cNvSpPr txBox="1"/>
            <p:nvPr/>
          </p:nvSpPr>
          <p:spPr>
            <a:xfrm flipH="1">
              <a:off x="12159" y="2960"/>
              <a:ext cx="3366" cy="1944"/>
            </a:xfrm>
            <a:prstGeom prst="rect">
              <a:avLst/>
            </a:prstGeom>
            <a:noFill/>
            <a:ln w="9525">
              <a:noFill/>
              <a:miter/>
            </a:ln>
            <a:effectLst>
              <a:outerShdw sx="999" sy="999" algn="ctr" rotWithShape="0">
                <a:srgbClr val="000000"/>
              </a:outerShdw>
            </a:effectLst>
          </p:spPr>
          <p:txBody>
            <a:bodyPr wrap="square" anchor="t">
              <a:spAutoFit/>
            </a:bodyPr>
            <a:lstStyle/>
            <a:p>
              <a:pPr lvl="0" fontAlgn="auto">
                <a:lnSpc>
                  <a:spcPct val="120000"/>
                </a:lnSpc>
              </a:pPr>
              <a:r>
                <a:rPr lang="zh-CN" altLang="en-US" sz="1200"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此产品模块可以查看基金类，信托类，现金管理类，保险类或其他类的产品名称，代码，总交易量等，对应相关理财产品的产品列表，指导选择合适的理财产品</a:t>
              </a:r>
              <a:r>
                <a:rPr lang="zh-CN" altLang="en-US" sz="1400"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a:t>
              </a:r>
              <a:endParaRPr lang="zh-CN" altLang="en-US" sz="1400"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grpSp>
      <p:grpSp>
        <p:nvGrpSpPr>
          <p:cNvPr id="45" name="组合 44"/>
          <p:cNvGrpSpPr/>
          <p:nvPr/>
        </p:nvGrpSpPr>
        <p:grpSpPr>
          <a:xfrm>
            <a:off x="1371703" y="5107686"/>
            <a:ext cx="2733675" cy="1340485"/>
            <a:chOff x="12061" y="2690"/>
            <a:chExt cx="3366" cy="2111"/>
          </a:xfrm>
        </p:grpSpPr>
        <p:sp>
          <p:nvSpPr>
            <p:cNvPr id="46" name="文本框 20"/>
            <p:cNvSpPr txBox="1"/>
            <p:nvPr/>
          </p:nvSpPr>
          <p:spPr>
            <a:xfrm flipH="1">
              <a:off x="12159" y="2690"/>
              <a:ext cx="3170" cy="725"/>
            </a:xfrm>
            <a:prstGeom prst="rect">
              <a:avLst/>
            </a:prstGeom>
            <a:noFill/>
            <a:ln w="9525">
              <a:noFill/>
              <a:miter/>
            </a:ln>
            <a:effectLst>
              <a:outerShdw sx="999" sy="999" algn="ctr" rotWithShape="0">
                <a:srgbClr val="000000"/>
              </a:outerShdw>
            </a:effectLst>
          </p:spPr>
          <p:txBody>
            <a:bodyPr wrap="square" anchor="t">
              <a:spAutoFit/>
            </a:bodyPr>
            <a:lstStyle/>
            <a:p>
              <a:pPr lvl="0" fontAlgn="auto">
                <a:lnSpc>
                  <a:spcPct val="120000"/>
                </a:lnSpc>
              </a:pPr>
              <a:r>
                <a:rPr lang="zh-CN" altLang="en-US" sz="2000">
                  <a:solidFill>
                    <a:schemeClr val="tx1">
                      <a:lumMod val="85000"/>
                      <a:lumOff val="15000"/>
                    </a:schemeClr>
                  </a:solidFill>
                  <a:latin typeface="微软雅黑 Light" panose="020B0502040204020203" pitchFamily="34" charset="-122"/>
                  <a:ea typeface="微软雅黑 Light" panose="020B0502040204020203" pitchFamily="34" charset="-122"/>
                  <a:sym typeface="Arial" panose="020B0604020202020204" pitchFamily="34" charset="0"/>
                </a:rPr>
                <a:t>我的财富模块</a:t>
              </a:r>
              <a:endParaRPr lang="zh-CN" altLang="en-US" sz="2000">
                <a:solidFill>
                  <a:schemeClr val="tx1">
                    <a:lumMod val="85000"/>
                    <a:lumOff val="15000"/>
                  </a:schemeClr>
                </a:solidFill>
                <a:latin typeface="微软雅黑 Light" panose="020B0502040204020203" pitchFamily="34" charset="-122"/>
                <a:ea typeface="微软雅黑 Light" panose="020B0502040204020203" pitchFamily="34" charset="-122"/>
                <a:sym typeface="Arial" panose="020B0604020202020204" pitchFamily="34" charset="0"/>
              </a:endParaRPr>
            </a:p>
          </p:txBody>
        </p:sp>
        <p:sp>
          <p:nvSpPr>
            <p:cNvPr id="47" name="文本框 46"/>
            <p:cNvSpPr txBox="1"/>
            <p:nvPr/>
          </p:nvSpPr>
          <p:spPr>
            <a:xfrm flipH="1">
              <a:off x="12061" y="3264"/>
              <a:ext cx="3366" cy="1537"/>
            </a:xfrm>
            <a:prstGeom prst="rect">
              <a:avLst/>
            </a:prstGeom>
            <a:noFill/>
            <a:ln w="9525">
              <a:noFill/>
              <a:miter/>
            </a:ln>
            <a:effectLst>
              <a:outerShdw sx="999" sy="999" algn="ctr" rotWithShape="0">
                <a:srgbClr val="000000"/>
              </a:outerShdw>
            </a:effectLst>
          </p:spPr>
          <p:txBody>
            <a:bodyPr wrap="square" anchor="t">
              <a:spAutoFit/>
            </a:bodyPr>
            <a:lstStyle/>
            <a:p>
              <a:pPr lvl="0" fontAlgn="auto">
                <a:lnSpc>
                  <a:spcPct val="120000"/>
                </a:lnSpc>
              </a:pPr>
              <a:r>
                <a:rPr lang="zh-CN" altLang="en-US" sz="1200"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我的财富模块可随时随地查询到个人理财的信息以及所投资产品的波动，查看收益率升降变化，做出及时的改变。</a:t>
              </a:r>
              <a:endParaRPr lang="zh-CN" altLang="en-US" sz="1200"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grpSp>
      <p:grpSp>
        <p:nvGrpSpPr>
          <p:cNvPr id="48" name="组合 47"/>
          <p:cNvGrpSpPr/>
          <p:nvPr/>
        </p:nvGrpSpPr>
        <p:grpSpPr>
          <a:xfrm>
            <a:off x="749618" y="1585976"/>
            <a:ext cx="2733675" cy="1350010"/>
            <a:chOff x="12159" y="2371"/>
            <a:chExt cx="3366" cy="2126"/>
          </a:xfrm>
        </p:grpSpPr>
        <p:sp>
          <p:nvSpPr>
            <p:cNvPr id="49" name="文本框 20"/>
            <p:cNvSpPr txBox="1"/>
            <p:nvPr/>
          </p:nvSpPr>
          <p:spPr>
            <a:xfrm flipH="1">
              <a:off x="12159" y="2371"/>
              <a:ext cx="3170" cy="725"/>
            </a:xfrm>
            <a:prstGeom prst="rect">
              <a:avLst/>
            </a:prstGeom>
            <a:noFill/>
            <a:ln w="9525">
              <a:noFill/>
              <a:miter/>
            </a:ln>
            <a:effectLst>
              <a:outerShdw sx="999" sy="999" algn="ctr" rotWithShape="0">
                <a:srgbClr val="000000"/>
              </a:outerShdw>
            </a:effectLst>
          </p:spPr>
          <p:txBody>
            <a:bodyPr wrap="square" anchor="t">
              <a:spAutoFit/>
            </a:bodyPr>
            <a:lstStyle/>
            <a:p>
              <a:pPr lvl="0" fontAlgn="auto">
                <a:lnSpc>
                  <a:spcPct val="120000"/>
                </a:lnSpc>
              </a:pPr>
              <a:r>
                <a:rPr lang="zh-CN" altLang="en-US" sz="2000">
                  <a:solidFill>
                    <a:schemeClr val="tx1">
                      <a:lumMod val="85000"/>
                      <a:lumOff val="15000"/>
                    </a:schemeClr>
                  </a:solidFill>
                  <a:latin typeface="微软雅黑 Light" panose="020B0502040204020203" pitchFamily="34" charset="-122"/>
                  <a:ea typeface="微软雅黑 Light" panose="020B0502040204020203" pitchFamily="34" charset="-122"/>
                  <a:sym typeface="Arial" panose="020B0604020202020204" pitchFamily="34" charset="0"/>
                </a:rPr>
                <a:t>财富规划模块</a:t>
              </a:r>
              <a:r>
                <a:rPr lang="zh-CN" altLang="en-US" sz="2000">
                  <a:solidFill>
                    <a:schemeClr val="tx1">
                      <a:lumMod val="85000"/>
                      <a:lumOff val="15000"/>
                    </a:schemeClr>
                  </a:solidFill>
                  <a:latin typeface="微软雅黑 Light" panose="020B0502040204020203" pitchFamily="34" charset="-122"/>
                  <a:ea typeface="微软雅黑 Light" panose="020B0502040204020203" pitchFamily="34" charset="-122"/>
                  <a:sym typeface="Arial" panose="020B0604020202020204" pitchFamily="34" charset="0"/>
                </a:rPr>
                <a:t> </a:t>
              </a:r>
              <a:endParaRPr lang="zh-CN" altLang="en-US" sz="2000">
                <a:solidFill>
                  <a:schemeClr val="tx1">
                    <a:lumMod val="85000"/>
                    <a:lumOff val="15000"/>
                  </a:schemeClr>
                </a:solidFill>
                <a:latin typeface="微软雅黑 Light" panose="020B0502040204020203" pitchFamily="34" charset="-122"/>
                <a:ea typeface="微软雅黑 Light" panose="020B0502040204020203" pitchFamily="34" charset="-122"/>
                <a:sym typeface="Arial" panose="020B0604020202020204" pitchFamily="34" charset="0"/>
              </a:endParaRPr>
            </a:p>
          </p:txBody>
        </p:sp>
        <p:sp>
          <p:nvSpPr>
            <p:cNvPr id="50" name="文本框 49"/>
            <p:cNvSpPr txBox="1"/>
            <p:nvPr/>
          </p:nvSpPr>
          <p:spPr>
            <a:xfrm flipH="1">
              <a:off x="12159" y="2960"/>
              <a:ext cx="3366" cy="1537"/>
            </a:xfrm>
            <a:prstGeom prst="rect">
              <a:avLst/>
            </a:prstGeom>
            <a:noFill/>
            <a:ln w="9525">
              <a:noFill/>
              <a:miter/>
            </a:ln>
            <a:effectLst>
              <a:outerShdw sx="999" sy="999" algn="ctr" rotWithShape="0">
                <a:srgbClr val="000000"/>
              </a:outerShdw>
            </a:effectLst>
          </p:spPr>
          <p:txBody>
            <a:bodyPr wrap="square" anchor="t">
              <a:spAutoFit/>
            </a:bodyPr>
            <a:lstStyle/>
            <a:p>
              <a:pPr lvl="0" fontAlgn="auto">
                <a:lnSpc>
                  <a:spcPct val="120000"/>
                </a:lnSpc>
              </a:pPr>
              <a:r>
                <a:rPr lang="zh-CN" altLang="en-US" sz="1200"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用于理财产品的服务和预约，私募基金等产品推介。可查看品种、点差、卖出买入指数和价格，参考和对比来进行理财规划和推荐与自选。</a:t>
              </a:r>
              <a:endParaRPr lang="zh-CN" altLang="en-US" sz="1200"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grpSp>
      <p:grpSp>
        <p:nvGrpSpPr>
          <p:cNvPr id="51" name="组合 50"/>
          <p:cNvGrpSpPr/>
          <p:nvPr/>
        </p:nvGrpSpPr>
        <p:grpSpPr>
          <a:xfrm>
            <a:off x="7218363" y="696341"/>
            <a:ext cx="2733675" cy="1792605"/>
            <a:chOff x="12159" y="2371"/>
            <a:chExt cx="3366" cy="2823"/>
          </a:xfrm>
        </p:grpSpPr>
        <p:sp>
          <p:nvSpPr>
            <p:cNvPr id="52" name="文本框 20"/>
            <p:cNvSpPr txBox="1"/>
            <p:nvPr/>
          </p:nvSpPr>
          <p:spPr>
            <a:xfrm flipH="1">
              <a:off x="12159" y="2371"/>
              <a:ext cx="3170" cy="725"/>
            </a:xfrm>
            <a:prstGeom prst="rect">
              <a:avLst/>
            </a:prstGeom>
            <a:noFill/>
            <a:ln w="9525">
              <a:noFill/>
              <a:miter/>
            </a:ln>
            <a:effectLst>
              <a:outerShdw sx="999" sy="999" algn="ctr" rotWithShape="0">
                <a:srgbClr val="000000"/>
              </a:outerShdw>
            </a:effectLst>
          </p:spPr>
          <p:txBody>
            <a:bodyPr wrap="square" anchor="t">
              <a:spAutoFit/>
            </a:bodyPr>
            <a:lstStyle/>
            <a:p>
              <a:pPr lvl="0" fontAlgn="auto">
                <a:lnSpc>
                  <a:spcPct val="120000"/>
                </a:lnSpc>
              </a:pPr>
              <a:r>
                <a:rPr lang="zh-CN" altLang="en-US" sz="2000">
                  <a:solidFill>
                    <a:schemeClr val="tx1">
                      <a:lumMod val="85000"/>
                      <a:lumOff val="15000"/>
                    </a:schemeClr>
                  </a:solidFill>
                  <a:latin typeface="微软雅黑 Light" panose="020B0502040204020203" pitchFamily="34" charset="-122"/>
                  <a:ea typeface="微软雅黑 Light" panose="020B0502040204020203" pitchFamily="34" charset="-122"/>
                  <a:sym typeface="Arial" panose="020B0604020202020204" pitchFamily="34" charset="0"/>
                </a:rPr>
                <a:t>动态圈模块 </a:t>
              </a:r>
              <a:endParaRPr lang="zh-CN" altLang="en-US" sz="2000">
                <a:solidFill>
                  <a:schemeClr val="tx1">
                    <a:lumMod val="85000"/>
                    <a:lumOff val="15000"/>
                  </a:schemeClr>
                </a:solidFill>
                <a:latin typeface="微软雅黑 Light" panose="020B0502040204020203" pitchFamily="34" charset="-122"/>
                <a:ea typeface="微软雅黑 Light" panose="020B0502040204020203" pitchFamily="34" charset="-122"/>
                <a:sym typeface="Arial" panose="020B0604020202020204" pitchFamily="34" charset="0"/>
              </a:endParaRPr>
            </a:p>
          </p:txBody>
        </p:sp>
        <p:sp>
          <p:nvSpPr>
            <p:cNvPr id="53" name="文本框 52"/>
            <p:cNvSpPr txBox="1"/>
            <p:nvPr/>
          </p:nvSpPr>
          <p:spPr>
            <a:xfrm flipH="1">
              <a:off x="12159" y="2960"/>
              <a:ext cx="3366" cy="2234"/>
            </a:xfrm>
            <a:prstGeom prst="rect">
              <a:avLst/>
            </a:prstGeom>
            <a:noFill/>
            <a:ln w="9525">
              <a:noFill/>
              <a:miter/>
            </a:ln>
            <a:effectLst>
              <a:outerShdw sx="999" sy="999" algn="ctr" rotWithShape="0">
                <a:srgbClr val="000000"/>
              </a:outerShdw>
            </a:effectLst>
          </p:spPr>
          <p:txBody>
            <a:bodyPr wrap="square" anchor="t">
              <a:spAutoFit/>
            </a:bodyPr>
            <a:lstStyle/>
            <a:p>
              <a:pPr lvl="0" fontAlgn="auto">
                <a:lnSpc>
                  <a:spcPct val="120000"/>
                </a:lnSpc>
              </a:pPr>
              <a:r>
                <a:rPr lang="zh-CN" altLang="en-US" sz="1200"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rPr>
                <a:t>此模块包含好友动态列表，可跟理财好友交流沟通。进行动态列表可一键分享转发到微信，定位关注者。朋友圈助手可让朋友圈素材一键转发，访客可以查看自己文章。动态圈可随时随地关注理财产品的动态与分享。</a:t>
              </a:r>
              <a:endParaRPr lang="zh-CN" altLang="en-US" sz="1200" dirty="0">
                <a:solidFill>
                  <a:schemeClr val="tx1">
                    <a:lumMod val="85000"/>
                    <a:lumOff val="15000"/>
                  </a:schemeClr>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grpSp>
      <p:sp>
        <p:nvSpPr>
          <p:cNvPr id="7" name="椭圆 6"/>
          <p:cNvSpPr/>
          <p:nvPr/>
        </p:nvSpPr>
        <p:spPr>
          <a:xfrm>
            <a:off x="3731895" y="3900170"/>
            <a:ext cx="75565" cy="75565"/>
          </a:xfrm>
          <a:prstGeom prst="ellipse">
            <a:avLst/>
          </a:prstGeom>
          <a:solidFill>
            <a:srgbClr val="595959"/>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cxnSp>
        <p:nvCxnSpPr>
          <p:cNvPr id="8" name="直接连接符 7"/>
          <p:cNvCxnSpPr>
            <a:stCxn id="7" idx="2"/>
          </p:cNvCxnSpPr>
          <p:nvPr/>
        </p:nvCxnSpPr>
        <p:spPr>
          <a:xfrm flipH="1" flipV="1">
            <a:off x="2991485" y="3930650"/>
            <a:ext cx="740410" cy="7620"/>
          </a:xfrm>
          <a:prstGeom prst="line">
            <a:avLst/>
          </a:prstGeom>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856615" y="3430270"/>
            <a:ext cx="2078990" cy="398780"/>
          </a:xfrm>
          <a:prstGeom prst="rect">
            <a:avLst/>
          </a:prstGeom>
          <a:noFill/>
        </p:spPr>
        <p:txBody>
          <a:bodyPr wrap="square" rtlCol="0">
            <a:spAutoFit/>
          </a:bodyPr>
          <a:p>
            <a:r>
              <a:rPr lang="zh-CN" altLang="en-US" sz="2000">
                <a:latin typeface="微软雅黑 Light" panose="020B0502040204020203" pitchFamily="34" charset="-122"/>
                <a:ea typeface="微软雅黑 Light" panose="020B0502040204020203" pitchFamily="34" charset="-122"/>
              </a:rPr>
              <a:t>财富学堂模块</a:t>
            </a:r>
            <a:endParaRPr lang="zh-CN" altLang="en-US" sz="2000">
              <a:latin typeface="微软雅黑 Light" panose="020B0502040204020203" pitchFamily="34" charset="-122"/>
              <a:ea typeface="微软雅黑 Light" panose="020B0502040204020203" pitchFamily="34" charset="-122"/>
            </a:endParaRPr>
          </a:p>
        </p:txBody>
      </p:sp>
      <p:sp>
        <p:nvSpPr>
          <p:cNvPr id="10" name="文本框 9"/>
          <p:cNvSpPr txBox="1"/>
          <p:nvPr/>
        </p:nvSpPr>
        <p:spPr>
          <a:xfrm>
            <a:off x="831215" y="3829050"/>
            <a:ext cx="2129790" cy="1014730"/>
          </a:xfrm>
          <a:prstGeom prst="rect">
            <a:avLst/>
          </a:prstGeom>
          <a:noFill/>
        </p:spPr>
        <p:txBody>
          <a:bodyPr wrap="square" rtlCol="0">
            <a:spAutoFit/>
          </a:bodyPr>
          <a:p>
            <a:pPr algn="l">
              <a:lnSpc>
                <a:spcPct val="120000"/>
              </a:lnSpc>
              <a:buClrTx/>
              <a:buSzTx/>
              <a:buFontTx/>
            </a:pPr>
            <a:r>
              <a:rPr lang="zh-CN" altLang="en-US" sz="1200" dirty="0">
                <a:solidFill>
                  <a:schemeClr val="tx1">
                    <a:lumMod val="85000"/>
                    <a:lumOff val="15000"/>
                  </a:schemeClr>
                </a:solidFill>
                <a:latin typeface="微软雅黑 Light" panose="020B0502040204020203" pitchFamily="34" charset="-122"/>
                <a:ea typeface="微软雅黑 Light" panose="020B0502040204020203" pitchFamily="34" charset="-122"/>
              </a:rPr>
              <a:t>财富学堂展示各类财富学习公开课，可进行理财知识的学习，了解各类理财产品的现状。可对理财产品进行最全面信息的了解。</a:t>
            </a:r>
            <a:endParaRPr lang="zh-CN" altLang="en-US" sz="1200"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420255" y="779318"/>
            <a:ext cx="11351491" cy="5299364"/>
          </a:xfrm>
          <a:prstGeom prst="rect">
            <a:avLst/>
          </a:prstGeom>
          <a:solidFill>
            <a:schemeClr val="bg1"/>
          </a:solidFill>
          <a:ln>
            <a:solidFill>
              <a:srgbClr val="7DB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Light" panose="020B0502040204020203" pitchFamily="34" charset="-122"/>
                <a:ea typeface="微软雅黑 Light" panose="020B0502040204020203" pitchFamily="34" charset="-122"/>
              </a:rPr>
              <a:t>gai'yao'she'j</a:t>
            </a:r>
            <a:endParaRPr lang="en-US" altLang="zh-CN" dirty="0">
              <a:latin typeface="微软雅黑 Light" panose="020B0502040204020203" pitchFamily="34" charset="-122"/>
              <a:ea typeface="微软雅黑 Light" panose="020B0502040204020203" pitchFamily="34" charset="-122"/>
            </a:endParaRPr>
          </a:p>
        </p:txBody>
      </p:sp>
      <p:sp>
        <p:nvSpPr>
          <p:cNvPr id="22" name="直角三角形 21"/>
          <p:cNvSpPr/>
          <p:nvPr/>
        </p:nvSpPr>
        <p:spPr>
          <a:xfrm rot="10800000" flipH="1" flipV="1">
            <a:off x="0" y="3908638"/>
            <a:ext cx="5662431" cy="2949360"/>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23" name="直角三角形 22"/>
          <p:cNvSpPr/>
          <p:nvPr/>
        </p:nvSpPr>
        <p:spPr>
          <a:xfrm rot="10800000" flipH="1" flipV="1">
            <a:off x="0" y="3982495"/>
            <a:ext cx="4021777" cy="2875504"/>
          </a:xfrm>
          <a:prstGeom prst="rtTriangle">
            <a:avLst/>
          </a:prstGeom>
          <a:solidFill>
            <a:srgbClr val="B0D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24" name="直角三角形 23"/>
          <p:cNvSpPr/>
          <p:nvPr/>
        </p:nvSpPr>
        <p:spPr>
          <a:xfrm rot="10800000" flipH="1" flipV="1">
            <a:off x="0" y="3982495"/>
            <a:ext cx="2737321" cy="2875504"/>
          </a:xfrm>
          <a:prstGeom prst="rtTriangle">
            <a:avLst/>
          </a:prstGeom>
          <a:solidFill>
            <a:srgbClr val="7DB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9" name="直角三角形 8"/>
          <p:cNvSpPr/>
          <p:nvPr/>
        </p:nvSpPr>
        <p:spPr>
          <a:xfrm flipH="1" flipV="1">
            <a:off x="6529568" y="1"/>
            <a:ext cx="5662431" cy="2949360"/>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10" name="直角三角形 9"/>
          <p:cNvSpPr/>
          <p:nvPr/>
        </p:nvSpPr>
        <p:spPr>
          <a:xfrm flipH="1" flipV="1">
            <a:off x="8170222" y="0"/>
            <a:ext cx="4021777" cy="2875504"/>
          </a:xfrm>
          <a:prstGeom prst="rtTriangle">
            <a:avLst/>
          </a:prstGeom>
          <a:solidFill>
            <a:srgbClr val="B0D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11" name="直角三角形 10"/>
          <p:cNvSpPr/>
          <p:nvPr/>
        </p:nvSpPr>
        <p:spPr>
          <a:xfrm flipH="1" flipV="1">
            <a:off x="9454678" y="0"/>
            <a:ext cx="2737321" cy="2875504"/>
          </a:xfrm>
          <a:prstGeom prst="rtTriangle">
            <a:avLst/>
          </a:prstGeom>
          <a:solidFill>
            <a:srgbClr val="7DB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12" name="文本框 11"/>
          <p:cNvSpPr txBox="1"/>
          <p:nvPr/>
        </p:nvSpPr>
        <p:spPr>
          <a:xfrm>
            <a:off x="3601759" y="735955"/>
            <a:ext cx="4988482" cy="5386090"/>
          </a:xfrm>
          <a:prstGeom prst="rect">
            <a:avLst/>
          </a:prstGeom>
          <a:noFill/>
        </p:spPr>
        <p:txBody>
          <a:bodyPr wrap="square" lIns="0" tIns="0" rIns="0" bIns="0" rtlCol="0">
            <a:spAutoFit/>
          </a:bodyPr>
          <a:lstStyle>
            <a:defPPr>
              <a:defRPr lang="zh-CN"/>
            </a:defPPr>
            <a:lvl1pPr marR="0" lvl="0" indent="0" algn="ctr" fontAlgn="auto">
              <a:lnSpc>
                <a:spcPct val="100000"/>
              </a:lnSpc>
              <a:spcBef>
                <a:spcPts val="0"/>
              </a:spcBef>
              <a:spcAft>
                <a:spcPts val="0"/>
              </a:spcAft>
              <a:buClrTx/>
              <a:buSzTx/>
              <a:buFontTx/>
              <a:buNone/>
              <a:defRPr kumimoji="0" sz="34400" b="1" i="1" u="none" strike="noStrike" cap="none" spc="0" normalizeH="0" baseline="0">
                <a:ln>
                  <a:noFill/>
                </a:ln>
                <a:solidFill>
                  <a:srgbClr val="31446D"/>
                </a:solidFill>
                <a:effectLst/>
                <a:uLnTx/>
                <a:uFillTx/>
                <a:latin typeface="微软雅黑" panose="020B0503020204020204" pitchFamily="34" charset="-122"/>
                <a:ea typeface="微软雅黑" panose="020B0503020204020204" pitchFamily="34" charset="-122"/>
              </a:defRPr>
            </a:lvl1pPr>
          </a:lstStyle>
          <a:p>
            <a:r>
              <a:rPr lang="en-US" altLang="zh-CN" dirty="0">
                <a:solidFill>
                  <a:srgbClr val="DDF1F3"/>
                </a:solidFill>
              </a:rPr>
              <a:t>3.</a:t>
            </a:r>
            <a:endParaRPr lang="zh-CN" altLang="en-US" dirty="0">
              <a:solidFill>
                <a:srgbClr val="DDF1F3"/>
              </a:solidFill>
            </a:endParaRPr>
          </a:p>
        </p:txBody>
      </p:sp>
      <p:sp>
        <p:nvSpPr>
          <p:cNvPr id="13" name="文本框 12"/>
          <p:cNvSpPr txBox="1"/>
          <p:nvPr/>
        </p:nvSpPr>
        <p:spPr>
          <a:xfrm>
            <a:off x="3601759" y="3075057"/>
            <a:ext cx="4988482" cy="70675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chemeClr val="tx1">
                    <a:lumMod val="85000"/>
                    <a:lumOff val="15000"/>
                  </a:schemeClr>
                </a:solidFill>
                <a:effectLst/>
                <a:uLnTx/>
                <a:uFillTx/>
                <a:latin typeface="微软雅黑 Light" panose="020B0502040204020203" pitchFamily="34" charset="-122"/>
                <a:ea typeface="微软雅黑 Light" panose="020B0502040204020203" pitchFamily="34" charset="-122"/>
              </a:rPr>
              <a:t>概要设计</a:t>
            </a:r>
            <a:endParaRPr kumimoji="0" lang="zh-CN" altLang="en-US" sz="4000" b="0" i="0" u="none" strike="noStrike" kern="1200" cap="none" spc="0" normalizeH="0" baseline="0" noProof="0" dirty="0">
              <a:ln>
                <a:noFill/>
              </a:ln>
              <a:solidFill>
                <a:schemeClr val="tx1">
                  <a:lumMod val="85000"/>
                  <a:lumOff val="15000"/>
                </a:schemeClr>
              </a:solidFill>
              <a:effectLst/>
              <a:uLnTx/>
              <a:uFillTx/>
              <a:latin typeface="微软雅黑 Light" panose="020B0502040204020203" pitchFamily="34" charset="-122"/>
              <a:ea typeface="微软雅黑 Light" panose="020B0502040204020203" pitchFamily="34" charset="-122"/>
            </a:endParaRPr>
          </a:p>
        </p:txBody>
      </p:sp>
      <p:sp>
        <p:nvSpPr>
          <p:cNvPr id="14" name="矩形 13"/>
          <p:cNvSpPr/>
          <p:nvPr/>
        </p:nvSpPr>
        <p:spPr>
          <a:xfrm>
            <a:off x="3628245" y="3788776"/>
            <a:ext cx="4935510" cy="368300"/>
          </a:xfrm>
          <a:prstGeom prst="rect">
            <a:avLst/>
          </a:prstGeom>
        </p:spPr>
        <p:txBody>
          <a:bodyPr wrap="square">
            <a:spAutoFit/>
          </a:bodyPr>
          <a:lstStyle/>
          <a:p>
            <a:pPr lvl="0" algn="dist">
              <a:defRPr/>
            </a:pPr>
            <a:r>
              <a:rPr lang="en-US" altLang="zh-CN">
                <a:solidFill>
                  <a:schemeClr val="tx1">
                    <a:lumMod val="85000"/>
                    <a:lumOff val="15000"/>
                  </a:schemeClr>
                </a:solidFill>
                <a:latin typeface="微软雅黑 Light" panose="020B0502040204020203" pitchFamily="34" charset="-122"/>
                <a:ea typeface="微软雅黑 Light" panose="020B0502040204020203" pitchFamily="34" charset="-122"/>
              </a:rPr>
              <a:t>Outline design</a:t>
            </a:r>
            <a:endParaRPr lang="en-US" altLang="zh-CN">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4873" y="323274"/>
            <a:ext cx="2530763" cy="460375"/>
          </a:xfrm>
          <a:prstGeom prst="rect">
            <a:avLst/>
          </a:prstGeom>
          <a:noFill/>
        </p:spPr>
        <p:txBody>
          <a:bodyPr wrap="square" rtlCol="0">
            <a:spAutoFit/>
          </a:bodyPr>
          <a:lstStyle/>
          <a:p>
            <a:pPr marL="285750" indent="-285750">
              <a:buFont typeface="Arial" panose="020B0604020202020204" pitchFamily="34" charset="0"/>
              <a:buChar char="•"/>
            </a:pPr>
            <a:r>
              <a:rPr lang="zh-CN" altLang="en-US" sz="2400" dirty="0">
                <a:solidFill>
                  <a:schemeClr val="tx1">
                    <a:lumMod val="85000"/>
                    <a:lumOff val="15000"/>
                  </a:schemeClr>
                </a:solidFill>
                <a:latin typeface="微软雅黑 Light" panose="020B0502040204020203" pitchFamily="34" charset="-122"/>
                <a:ea typeface="微软雅黑 Light" panose="020B0502040204020203" pitchFamily="34" charset="-122"/>
              </a:rPr>
              <a:t>总体功能模块</a:t>
            </a:r>
            <a:endParaRPr lang="zh-CN" altLang="en-US" sz="2400"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
        <p:nvSpPr>
          <p:cNvPr id="18" name="文本框 17"/>
          <p:cNvSpPr txBox="1"/>
          <p:nvPr/>
        </p:nvSpPr>
        <p:spPr>
          <a:xfrm flipH="1">
            <a:off x="6346825" y="1202357"/>
            <a:ext cx="1305560" cy="829945"/>
          </a:xfrm>
          <a:prstGeom prst="rect">
            <a:avLst/>
          </a:prstGeom>
          <a:noFill/>
          <a:ln w="9525">
            <a:noFill/>
            <a:miter/>
          </a:ln>
          <a:effectLst>
            <a:outerShdw sx="999" sy="999" algn="ctr" rotWithShape="0">
              <a:srgbClr val="000000"/>
            </a:outerShdw>
          </a:effectLst>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7DB1B6"/>
                </a:solidFill>
                <a:effectLst/>
                <a:uLnTx/>
                <a:uFillTx/>
                <a:latin typeface="Impact" panose="020B0806030902050204" charset="0"/>
                <a:ea typeface="微软雅黑 Light" panose="020B0502040204020203" pitchFamily="34" charset="-122"/>
                <a:cs typeface="+mn-cs"/>
                <a:sym typeface="Arial" panose="020B0604020202020204" pitchFamily="34" charset="0"/>
              </a:rPr>
              <a:t>  </a:t>
            </a:r>
            <a:endParaRPr kumimoji="0" lang="en-US" altLang="zh-CN" sz="2400" b="0" i="0" u="none" strike="noStrike" kern="1200" cap="none" spc="0" normalizeH="0" baseline="0" noProof="0" dirty="0">
              <a:ln>
                <a:noFill/>
              </a:ln>
              <a:solidFill>
                <a:srgbClr val="7DB1B6"/>
              </a:solidFill>
              <a:effectLst/>
              <a:uLnTx/>
              <a:uFillTx/>
              <a:latin typeface="Impact" panose="020B0806030902050204" charset="0"/>
              <a:ea typeface="微软雅黑 Light" panose="020B0502040204020203" pitchFamily="34" charset="-122"/>
              <a:cs typeface="+mn-cs"/>
              <a:sym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2400" b="0" i="0" u="none" strike="noStrike" kern="1200" cap="none" spc="0" normalizeH="0" baseline="0" noProof="0" dirty="0">
              <a:ln>
                <a:noFill/>
              </a:ln>
              <a:solidFill>
                <a:srgbClr val="7DB1B6"/>
              </a:solidFill>
              <a:effectLst/>
              <a:uLnTx/>
              <a:uFillTx/>
              <a:latin typeface="Impact" panose="020B0806030902050204" charset="0"/>
              <a:ea typeface="微软雅黑 Light" panose="020B0502040204020203" pitchFamily="34" charset="-122"/>
              <a:cs typeface="+mn-cs"/>
              <a:sym typeface="Arial" panose="020B0604020202020204" pitchFamily="34" charset="0"/>
            </a:endParaRPr>
          </a:p>
        </p:txBody>
      </p:sp>
      <p:sp>
        <p:nvSpPr>
          <p:cNvPr id="22" name="时钟 900"/>
          <p:cNvSpPr/>
          <p:nvPr/>
        </p:nvSpPr>
        <p:spPr>
          <a:xfrm>
            <a:off x="5810885" y="4290997"/>
            <a:ext cx="570230" cy="548640"/>
          </a:xfrm>
          <a:custGeom>
            <a:avLst/>
            <a:gdLst/>
            <a:ahLst/>
            <a:cxnLst>
              <a:cxn ang="0">
                <a:pos x="771204" y="238373"/>
              </a:cxn>
              <a:cxn ang="0">
                <a:pos x="771204" y="1142541"/>
              </a:cxn>
              <a:cxn ang="0">
                <a:pos x="1675372" y="1142541"/>
              </a:cxn>
              <a:cxn ang="0">
                <a:pos x="1675372" y="1043968"/>
              </a:cxn>
              <a:cxn ang="0">
                <a:pos x="869776" y="1043968"/>
              </a:cxn>
              <a:cxn ang="0">
                <a:pos x="869776" y="238373"/>
              </a:cxn>
              <a:cxn ang="0">
                <a:pos x="952500" y="0"/>
              </a:cxn>
              <a:cxn ang="0">
                <a:pos x="1905000" y="952500"/>
              </a:cxn>
              <a:cxn ang="0">
                <a:pos x="952500" y="1905000"/>
              </a:cxn>
              <a:cxn ang="0">
                <a:pos x="0" y="952500"/>
              </a:cxn>
              <a:cxn ang="0">
                <a:pos x="952500" y="0"/>
              </a:cxn>
            </a:cxnLst>
            <a:rect l="0" t="0" r="0" b="0"/>
            <a:pathLst>
              <a:path w="792088" h="792088">
                <a:moveTo>
                  <a:pt x="320662" y="99114"/>
                </a:moveTo>
                <a:lnTo>
                  <a:pt x="320662" y="475062"/>
                </a:lnTo>
                <a:lnTo>
                  <a:pt x="696610" y="475062"/>
                </a:lnTo>
                <a:lnTo>
                  <a:pt x="696610" y="434076"/>
                </a:lnTo>
                <a:lnTo>
                  <a:pt x="361648" y="434076"/>
                </a:lnTo>
                <a:lnTo>
                  <a:pt x="361648" y="99114"/>
                </a:lnTo>
                <a:lnTo>
                  <a:pt x="320662" y="99114"/>
                </a:lnTo>
                <a:close/>
                <a:moveTo>
                  <a:pt x="396044" y="0"/>
                </a:moveTo>
                <a:cubicBezTo>
                  <a:pt x="614773" y="0"/>
                  <a:pt x="792088" y="177315"/>
                  <a:pt x="792088" y="396044"/>
                </a:cubicBezTo>
                <a:cubicBezTo>
                  <a:pt x="792088" y="614773"/>
                  <a:pt x="614773" y="792088"/>
                  <a:pt x="396044" y="792088"/>
                </a:cubicBezTo>
                <a:cubicBezTo>
                  <a:pt x="177315" y="792088"/>
                  <a:pt x="0" y="614773"/>
                  <a:pt x="0" y="396044"/>
                </a:cubicBezTo>
                <a:cubicBezTo>
                  <a:pt x="0" y="177315"/>
                  <a:pt x="177315" y="0"/>
                  <a:pt x="396044" y="0"/>
                </a:cubicBezTo>
                <a:close/>
              </a:path>
            </a:pathLst>
          </a:custGeom>
          <a:solidFill>
            <a:schemeClr val="bg1"/>
          </a:solidFill>
          <a:ln w="9525">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7" name="文本框 26"/>
          <p:cNvSpPr txBox="1"/>
          <p:nvPr/>
        </p:nvSpPr>
        <p:spPr>
          <a:xfrm flipH="1">
            <a:off x="4520565" y="4207177"/>
            <a:ext cx="1305560" cy="829945"/>
          </a:xfrm>
          <a:prstGeom prst="rect">
            <a:avLst/>
          </a:prstGeom>
          <a:noFill/>
          <a:ln w="9525">
            <a:noFill/>
            <a:miter/>
          </a:ln>
          <a:effectLst>
            <a:outerShdw sx="999" sy="999" algn="ctr" rotWithShape="0">
              <a:srgbClr val="000000"/>
            </a:outerShdw>
          </a:effectLst>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Impact" panose="020B0806030902050204" charset="0"/>
                <a:ea typeface="微软雅黑 Light" panose="020B0502040204020203" pitchFamily="34" charset="-122"/>
                <a:cs typeface="+mn-cs"/>
                <a:sym typeface="Arial" panose="020B0604020202020204" pitchFamily="34" charset="0"/>
              </a:rPr>
              <a:t>STE  </a:t>
            </a:r>
            <a:endParaRPr kumimoji="0" lang="en-US" altLang="zh-CN" sz="2400" b="0" i="0" u="none" strike="noStrike" kern="1200" cap="none" spc="0" normalizeH="0" baseline="0" noProof="0" dirty="0">
              <a:ln>
                <a:noFill/>
              </a:ln>
              <a:solidFill>
                <a:prstClr val="white"/>
              </a:solidFill>
              <a:effectLst/>
              <a:uLnTx/>
              <a:uFillTx/>
              <a:latin typeface="Impact" panose="020B0806030902050204" charset="0"/>
              <a:ea typeface="微软雅黑 Light" panose="020B0502040204020203" pitchFamily="34" charset="-122"/>
              <a:cs typeface="+mn-cs"/>
              <a:sym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Impact" panose="020B0806030902050204" charset="0"/>
                <a:ea typeface="微软雅黑 Light" panose="020B0502040204020203" pitchFamily="34" charset="-122"/>
                <a:cs typeface="+mn-cs"/>
                <a:sym typeface="Arial" panose="020B0604020202020204" pitchFamily="34" charset="0"/>
              </a:rPr>
              <a:t>04</a:t>
            </a:r>
            <a:endParaRPr kumimoji="0" lang="en-US" altLang="zh-CN" sz="2400" b="0" i="0" u="none" strike="noStrike" kern="1200" cap="none" spc="0" normalizeH="0" baseline="0" noProof="0" dirty="0">
              <a:ln>
                <a:noFill/>
              </a:ln>
              <a:solidFill>
                <a:prstClr val="white"/>
              </a:solidFill>
              <a:effectLst/>
              <a:uLnTx/>
              <a:uFillTx/>
              <a:latin typeface="Impact" panose="020B0806030902050204" charset="0"/>
              <a:ea typeface="微软雅黑 Light" panose="020B0502040204020203" pitchFamily="34" charset="-122"/>
              <a:cs typeface="+mn-cs"/>
              <a:sym typeface="Arial" panose="020B0604020202020204" pitchFamily="34" charset="0"/>
            </a:endParaRPr>
          </a:p>
        </p:txBody>
      </p:sp>
      <p:pic>
        <p:nvPicPr>
          <p:cNvPr id="28" name="图片 27"/>
          <p:cNvPicPr>
            <a:picLocks noChangeAspect="1"/>
          </p:cNvPicPr>
          <p:nvPr>
            <p:custDataLst>
              <p:tags r:id="rId1"/>
            </p:custDataLst>
          </p:nvPr>
        </p:nvPicPr>
        <p:blipFill>
          <a:blip r:embed="rId2"/>
          <a:stretch>
            <a:fillRect/>
          </a:stretch>
        </p:blipFill>
        <p:spPr>
          <a:xfrm>
            <a:off x="677545" y="2125980"/>
            <a:ext cx="5669280" cy="2606040"/>
          </a:xfrm>
          <a:prstGeom prst="rect">
            <a:avLst/>
          </a:prstGeom>
        </p:spPr>
      </p:pic>
      <p:pic>
        <p:nvPicPr>
          <p:cNvPr id="29" name="图片 28"/>
          <p:cNvPicPr>
            <a:picLocks noChangeAspect="1"/>
          </p:cNvPicPr>
          <p:nvPr/>
        </p:nvPicPr>
        <p:blipFill>
          <a:blip r:embed="rId3"/>
          <a:stretch>
            <a:fillRect/>
          </a:stretch>
        </p:blipFill>
        <p:spPr>
          <a:xfrm>
            <a:off x="7416165" y="1371600"/>
            <a:ext cx="2796540" cy="3810000"/>
          </a:xfrm>
          <a:prstGeom prst="rect">
            <a:avLst/>
          </a:prstGeom>
        </p:spPr>
      </p:pic>
      <p:sp>
        <p:nvSpPr>
          <p:cNvPr id="30" name="文本框 29"/>
          <p:cNvSpPr txBox="1"/>
          <p:nvPr/>
        </p:nvSpPr>
        <p:spPr>
          <a:xfrm>
            <a:off x="2524760" y="4906010"/>
            <a:ext cx="1612900" cy="275590"/>
          </a:xfrm>
          <a:prstGeom prst="rect">
            <a:avLst/>
          </a:prstGeom>
          <a:noFill/>
        </p:spPr>
        <p:txBody>
          <a:bodyPr wrap="square" rtlCol="0">
            <a:spAutoFit/>
          </a:bodyPr>
          <a:p>
            <a:r>
              <a:rPr lang="zh-CN" altLang="en-US" sz="1200">
                <a:latin typeface="宋体" panose="02010600030101010101" pitchFamily="2" charset="-122"/>
                <a:ea typeface="宋体" panose="02010600030101010101" pitchFamily="2" charset="-122"/>
                <a:cs typeface="宋体" panose="02010600030101010101" pitchFamily="2" charset="-122"/>
              </a:rPr>
              <a:t>图1 APP功能模块</a:t>
            </a:r>
            <a:endParaRPr lang="zh-CN" altLang="en-US" sz="1200">
              <a:latin typeface="宋体" panose="02010600030101010101" pitchFamily="2" charset="-122"/>
              <a:ea typeface="宋体" panose="02010600030101010101" pitchFamily="2" charset="-122"/>
              <a:cs typeface="宋体" panose="02010600030101010101" pitchFamily="2" charset="-122"/>
            </a:endParaRPr>
          </a:p>
        </p:txBody>
      </p:sp>
      <p:sp>
        <p:nvSpPr>
          <p:cNvPr id="31" name="文本框 30"/>
          <p:cNvSpPr txBox="1"/>
          <p:nvPr/>
        </p:nvSpPr>
        <p:spPr>
          <a:xfrm>
            <a:off x="8063230" y="5259070"/>
            <a:ext cx="1622425" cy="275590"/>
          </a:xfrm>
          <a:prstGeom prst="rect">
            <a:avLst/>
          </a:prstGeom>
          <a:noFill/>
        </p:spPr>
        <p:txBody>
          <a:bodyPr wrap="square" rtlCol="0">
            <a:spAutoFit/>
          </a:bodyPr>
          <a:p>
            <a:r>
              <a:rPr lang="zh-CN" altLang="en-US" sz="1200">
                <a:latin typeface="宋体" panose="02010600030101010101" pitchFamily="2" charset="-122"/>
                <a:ea typeface="宋体" panose="02010600030101010101" pitchFamily="2" charset="-122"/>
                <a:cs typeface="宋体" panose="02010600030101010101" pitchFamily="2" charset="-122"/>
              </a:rPr>
              <a:t>图2 后台功能模块</a:t>
            </a:r>
            <a:endParaRPr lang="zh-CN" altLang="en-US" sz="120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tags/tag1.xml><?xml version="1.0" encoding="utf-8"?>
<p:tagLst xmlns:p="http://schemas.openxmlformats.org/presentationml/2006/main">
  <p:tag name="KSO_WM_UNIT_PLACING_PICTURE_USER_VIEWPORT" val="{&quot;height&quot;:4104,&quot;width&quot;:892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汉仪旗黑-50简"/>
        <a:ea typeface=""/>
        <a:cs typeface=""/>
        <a:font script="Jpan" typeface="游ゴシック Light"/>
        <a:font script="Hang" typeface="맑은 고딕"/>
        <a:font script="Hans" typeface="汉仪旗黑-50简"/>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旗黑-50简"/>
        <a:ea typeface=""/>
        <a:cs typeface=""/>
        <a:font script="Jpan" typeface="游ゴシック"/>
        <a:font script="Hang" typeface="맑은 고딕"/>
        <a:font script="Hans" typeface="汉仪旗黑-50简"/>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汉仪旗黑-50简"/>
        <a:ea typeface=""/>
        <a:cs typeface=""/>
        <a:font script="Jpan" typeface="游ゴシック Light"/>
        <a:font script="Hang" typeface="맑은 고딕"/>
        <a:font script="Hans" typeface="汉仪旗黑-50简"/>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旗黑-50简"/>
        <a:ea typeface=""/>
        <a:cs typeface=""/>
        <a:font script="Jpan" typeface="游ゴシック"/>
        <a:font script="Hang" typeface="맑은 고딕"/>
        <a:font script="Hans" typeface="汉仪旗黑-50简"/>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旗黑-50简"/>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旗黑-50简"/>
        <a:ea typeface=""/>
        <a:cs typeface=""/>
        <a:font script="Jpan" typeface="ＭＳ Ｐゴシック"/>
        <a:font script="Hang" typeface="맑은 고딕"/>
        <a:font script="Hans" typeface="汉仪旗黑-50简"/>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旗黑-50简"/>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旗黑-50简"/>
        <a:ea typeface=""/>
        <a:cs typeface=""/>
        <a:font script="Jpan" typeface="ＭＳ Ｐゴシック"/>
        <a:font script="Hang" typeface="맑은 고딕"/>
        <a:font script="Hans" typeface="汉仪旗黑-50简"/>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2763</Words>
  <Application>WPS 演示</Application>
  <PresentationFormat>宽屏</PresentationFormat>
  <Paragraphs>193</Paragraphs>
  <Slides>26</Slides>
  <Notes>0</Notes>
  <HiddenSlides>0</HiddenSlides>
  <MMClips>0</MMClips>
  <ScaleCrop>false</ScaleCrop>
  <HeadingPairs>
    <vt:vector size="6" baseType="variant">
      <vt:variant>
        <vt:lpstr>已用的字体</vt:lpstr>
      </vt:variant>
      <vt:variant>
        <vt:i4>23</vt:i4>
      </vt:variant>
      <vt:variant>
        <vt:lpstr>主题</vt:lpstr>
      </vt:variant>
      <vt:variant>
        <vt:i4>2</vt:i4>
      </vt:variant>
      <vt:variant>
        <vt:lpstr>幻灯片标题</vt:lpstr>
      </vt:variant>
      <vt:variant>
        <vt:i4>26</vt:i4>
      </vt:variant>
    </vt:vector>
  </HeadingPairs>
  <TitlesOfParts>
    <vt:vector size="51" baseType="lpstr">
      <vt:lpstr>Arial</vt:lpstr>
      <vt:lpstr>宋体</vt:lpstr>
      <vt:lpstr>Wingdings</vt:lpstr>
      <vt:lpstr>微软雅黑 Light</vt:lpstr>
      <vt:lpstr>等线</vt:lpstr>
      <vt:lpstr>微软雅黑</vt:lpstr>
      <vt:lpstr>汉仪旗黑-50简</vt:lpstr>
      <vt:lpstr>黑体</vt:lpstr>
      <vt:lpstr>Calibri</vt:lpstr>
      <vt:lpstr>Impact</vt:lpstr>
      <vt:lpstr>Arial Unicode MS</vt:lpstr>
      <vt:lpstr>汉仪旗黑-50简</vt:lpstr>
      <vt:lpstr>仿宋</vt:lpstr>
      <vt:lpstr>Candara Light</vt:lpstr>
      <vt:lpstr>MT Extra</vt:lpstr>
      <vt:lpstr>Leelawadee UI Semilight</vt:lpstr>
      <vt:lpstr>Ink Free</vt:lpstr>
      <vt:lpstr>Bahnschrift Condensed</vt:lpstr>
      <vt:lpstr>Yu Gothic UI Semibold</vt:lpstr>
      <vt:lpstr>Yu Gothic Medium</vt:lpstr>
      <vt:lpstr>MS UI Gothic</vt:lpstr>
      <vt:lpstr>新宋体</vt:lpstr>
      <vt:lpstr>楷体</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19830653@qq.com</dc:creator>
  <cp:lastModifiedBy>乌桕树</cp:lastModifiedBy>
  <cp:revision>58</cp:revision>
  <dcterms:created xsi:type="dcterms:W3CDTF">2020-05-25T09:09:00Z</dcterms:created>
  <dcterms:modified xsi:type="dcterms:W3CDTF">2020-06-27T03:40:58Z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2052-11.1.0.9740</vt:lpwstr>
  </property>
</Properties>
</file>